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76"/>
  </p:notesMasterIdLst>
  <p:sldIdLst>
    <p:sldId id="265" r:id="rId2"/>
    <p:sldId id="344" r:id="rId3"/>
    <p:sldId id="271" r:id="rId4"/>
    <p:sldId id="270" r:id="rId5"/>
    <p:sldId id="272" r:id="rId6"/>
    <p:sldId id="273" r:id="rId7"/>
    <p:sldId id="275" r:id="rId8"/>
    <p:sldId id="343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32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33" r:id="rId51"/>
    <p:sldId id="322" r:id="rId52"/>
    <p:sldId id="323" r:id="rId53"/>
    <p:sldId id="324" r:id="rId54"/>
    <p:sldId id="325" r:id="rId55"/>
    <p:sldId id="326" r:id="rId56"/>
    <p:sldId id="334" r:id="rId57"/>
    <p:sldId id="328" r:id="rId58"/>
    <p:sldId id="346" r:id="rId59"/>
    <p:sldId id="345" r:id="rId60"/>
    <p:sldId id="329" r:id="rId61"/>
    <p:sldId id="330" r:id="rId62"/>
    <p:sldId id="331" r:id="rId63"/>
    <p:sldId id="335" r:id="rId64"/>
    <p:sldId id="337" r:id="rId65"/>
    <p:sldId id="339" r:id="rId66"/>
    <p:sldId id="340" r:id="rId67"/>
    <p:sldId id="338" r:id="rId68"/>
    <p:sldId id="341" r:id="rId69"/>
    <p:sldId id="342" r:id="rId70"/>
    <p:sldId id="351" r:id="rId71"/>
    <p:sldId id="352" r:id="rId72"/>
    <p:sldId id="349" r:id="rId73"/>
    <p:sldId id="350" r:id="rId74"/>
    <p:sldId id="348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51" autoAdjust="0"/>
    <p:restoredTop sz="94648"/>
  </p:normalViewPr>
  <p:slideViewPr>
    <p:cSldViewPr>
      <p:cViewPr varScale="1">
        <p:scale>
          <a:sx n="121" d="100"/>
          <a:sy n="121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1DB6-CAF8-5D45-B48F-50633B7931E1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739-CFD0-0842-908A-478581268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15931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56814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26224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800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1365250" y="0"/>
            <a:ext cx="5145088" cy="3860800"/>
          </a:xfrm>
        </p:spPr>
      </p:sp>
      <p:sp>
        <p:nvSpPr>
          <p:cNvPr id="7171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2411413" y="3500438"/>
            <a:ext cx="53276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63804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717BE-8645-466F-847E-23DF0D732101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B6E6E6-F38E-4E32-896C-922DFAFCE0BD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26655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1C1E3-0F12-4607-AA47-A5F36D8BB9E4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8B02D1-1A8B-414B-8759-EF6B5909CE7E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71901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6D539-1F4E-401B-A414-876CB056CC01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01496A-2AED-4A37-83CE-847B026EF7D7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32659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313" y="117475"/>
            <a:ext cx="5770562" cy="5746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CA6A3-17A9-4956-BDDF-156CC31D29A1}" type="datetime1">
              <a:rPr lang="en-US" altLang="zh-CN"/>
              <a:pPr>
                <a:defRPr/>
              </a:pPr>
              <a:t>4/10/18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338255" y="9251950"/>
            <a:ext cx="315591" cy="266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CA67D-2E53-470C-A3EE-DA4B6BDB9D9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6282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F6B53-9F40-4DFE-89FC-61E5121B6724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32E975-F217-41D0-A18A-50391502E4EC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34861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7F07-EF8F-4C68-998A-43B1D13E4ECA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7E26A0-2FC2-4D0F-AEDE-03450E30BB52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23763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C66C7-B9B5-4B33-9226-A60E78A536AD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D039E9-5FAD-4B7A-B5A9-9EE1FBC70187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379369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AB370-EF01-4EF9-8E13-64DE18B758AB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6947DD-39BD-4781-B909-28D11A6D3CA8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76213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91972-53A6-4144-B54C-61A70412F3A2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416E9E-EF99-471F-B168-63FE7DE2A163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07353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0B757-431E-47F4-9CB9-178CBAAA9936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A92213-940A-405E-81EC-BDF0513F77DA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30484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58F84-2BDE-4E8A-A9B8-DD70BA0194EF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79705C-0C16-4A53-91EB-6C8B255342C7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02035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055BF-8BDE-4346-B76C-7E0D35157415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485110-6076-4218-BFE5-BFA06F418EF4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85797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fld id="{83889C5D-5BA0-4440-B651-AC856CC72736}" type="datetimeFigureOut">
              <a:rPr lang="da-DK" altLang="en-US"/>
              <a:pPr>
                <a:defRPr/>
              </a:pPr>
              <a:t>10/04/2018</a:t>
            </a:fld>
            <a:endParaRPr lang="da-DK" altLang="en-US"/>
          </a:p>
        </p:txBody>
      </p:sp>
      <p:sp>
        <p:nvSpPr>
          <p:cNvPr id="102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102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fld id="{9C412031-93EC-43E5-B6F9-CAA65599536A}" type="slidenum">
              <a:rPr lang="da-DK" altLang="en-US"/>
              <a:pPr/>
              <a:t>‹#›</a:t>
            </a:fld>
            <a:endParaRPr lang="da-DK" altLang="en-US"/>
          </a:p>
        </p:txBody>
      </p:sp>
      <p:pic>
        <p:nvPicPr>
          <p:cNvPr id="1029" name="Picture 6" descr="cloud_background.emf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w3school.com.cn/jsref/jsref_tosource_array.asp" TargetMode="External"/><Relationship Id="rId12" Type="http://schemas.openxmlformats.org/officeDocument/2006/relationships/hyperlink" Target="http://www.w3school.com.cn/jsref/jsref_toString_array.asp" TargetMode="External"/><Relationship Id="rId13" Type="http://schemas.openxmlformats.org/officeDocument/2006/relationships/hyperlink" Target="http://www.w3school.com.cn/jsref/jsref_toLocaleString_array.asp" TargetMode="External"/><Relationship Id="rId14" Type="http://schemas.openxmlformats.org/officeDocument/2006/relationships/hyperlink" Target="http://www.w3school.com.cn/jsref/jsref_unshift.asp" TargetMode="External"/><Relationship Id="rId15" Type="http://schemas.openxmlformats.org/officeDocument/2006/relationships/hyperlink" Target="http://www.w3school.com.cn/jsref/jsref_valueof_array.asp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w3school.com.cn/jsref/jsref_concat_array.asp" TargetMode="External"/><Relationship Id="rId3" Type="http://schemas.openxmlformats.org/officeDocument/2006/relationships/hyperlink" Target="http://www.w3school.com.cn/jsref/jsref_join.asp" TargetMode="External"/><Relationship Id="rId4" Type="http://schemas.openxmlformats.org/officeDocument/2006/relationships/hyperlink" Target="http://www.w3school.com.cn/jsref/jsref_pop.asp" TargetMode="External"/><Relationship Id="rId5" Type="http://schemas.openxmlformats.org/officeDocument/2006/relationships/hyperlink" Target="http://www.w3school.com.cn/jsref/jsref_push.asp" TargetMode="External"/><Relationship Id="rId6" Type="http://schemas.openxmlformats.org/officeDocument/2006/relationships/hyperlink" Target="http://www.w3school.com.cn/jsref/jsref_reverse.asp" TargetMode="External"/><Relationship Id="rId7" Type="http://schemas.openxmlformats.org/officeDocument/2006/relationships/hyperlink" Target="http://www.w3school.com.cn/jsref/jsref_shift.asp" TargetMode="External"/><Relationship Id="rId8" Type="http://schemas.openxmlformats.org/officeDocument/2006/relationships/hyperlink" Target="http://www.w3school.com.cn/jsref/jsref_slice_array.asp" TargetMode="External"/><Relationship Id="rId9" Type="http://schemas.openxmlformats.org/officeDocument/2006/relationships/hyperlink" Target="http://www.w3school.com.cn/jsref/jsref_sort.asp" TargetMode="External"/><Relationship Id="rId10" Type="http://schemas.openxmlformats.org/officeDocument/2006/relationships/hyperlink" Target="http://www.w3school.com.cn/jsref/jsref_splice.asp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jsref/jsref_tolocalestring_number.asp" TargetMode="External"/><Relationship Id="rId4" Type="http://schemas.openxmlformats.org/officeDocument/2006/relationships/hyperlink" Target="http://www.w3school.com.cn/jsref/jsref_tofixed.asp" TargetMode="External"/><Relationship Id="rId5" Type="http://schemas.openxmlformats.org/officeDocument/2006/relationships/hyperlink" Target="http://www.w3school.com.cn/jsref/jsref_toexponential.asp" TargetMode="External"/><Relationship Id="rId6" Type="http://schemas.openxmlformats.org/officeDocument/2006/relationships/hyperlink" Target="http://www.w3school.com.cn/jsref/jsref_toprecision.asp" TargetMode="External"/><Relationship Id="rId7" Type="http://schemas.openxmlformats.org/officeDocument/2006/relationships/hyperlink" Target="http://www.w3school.com.cn/jsref/jsref_valueof_number.asp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w3school.com.cn/jsref/jsref_tostring_number.asp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w3school.com.cn/jsref/jsref_fontsize.asp" TargetMode="External"/><Relationship Id="rId12" Type="http://schemas.openxmlformats.org/officeDocument/2006/relationships/hyperlink" Target="http://www.w3school.com.cn/jsref/jsref_fromCharCode.asp" TargetMode="External"/><Relationship Id="rId13" Type="http://schemas.openxmlformats.org/officeDocument/2006/relationships/hyperlink" Target="http://www.w3school.com.cn/jsref/jsref_indexOf.asp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w3school.com.cn/jsref/jsref_anchor.asp" TargetMode="External"/><Relationship Id="rId3" Type="http://schemas.openxmlformats.org/officeDocument/2006/relationships/hyperlink" Target="http://www.w3school.com.cn/jsref/jsref_big.asp" TargetMode="External"/><Relationship Id="rId4" Type="http://schemas.openxmlformats.org/officeDocument/2006/relationships/hyperlink" Target="http://www.w3school.com.cn/jsref/jsref_blink.asp" TargetMode="External"/><Relationship Id="rId5" Type="http://schemas.openxmlformats.org/officeDocument/2006/relationships/hyperlink" Target="http://www.w3school.com.cn/jsref/jsref_bold.asp" TargetMode="External"/><Relationship Id="rId6" Type="http://schemas.openxmlformats.org/officeDocument/2006/relationships/hyperlink" Target="http://www.w3school.com.cn/jsref/jsref_charAt.asp" TargetMode="External"/><Relationship Id="rId7" Type="http://schemas.openxmlformats.org/officeDocument/2006/relationships/hyperlink" Target="http://www.w3school.com.cn/jsref/jsref_charCodeAt.asp" TargetMode="External"/><Relationship Id="rId8" Type="http://schemas.openxmlformats.org/officeDocument/2006/relationships/hyperlink" Target="http://www.w3school.com.cn/jsref/jsref_concat_string.asp" TargetMode="External"/><Relationship Id="rId9" Type="http://schemas.openxmlformats.org/officeDocument/2006/relationships/hyperlink" Target="http://www.w3school.com.cn/jsref/jsref_fixed.asp" TargetMode="External"/><Relationship Id="rId10" Type="http://schemas.openxmlformats.org/officeDocument/2006/relationships/hyperlink" Target="http://www.w3school.com.cn/jsref/jsref_fontcolor.as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/>
          </p:nvPr>
        </p:nvSpPr>
        <p:spPr bwMode="auto">
          <a:xfrm>
            <a:off x="609704" y="685872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4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JavaScript</a:t>
            </a:r>
            <a:endParaRPr lang="zh-CN" altLang="en-US" sz="4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 bwMode="auto">
          <a:xfrm>
            <a:off x="3733822" y="4495772"/>
            <a:ext cx="5257830" cy="16764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35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35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35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zh-CN" altLang="en-US" sz="35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亦冲</a:t>
            </a:r>
            <a:endParaRPr lang="en-US" altLang="zh-CN" sz="35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基本数据类型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600" dirty="0" smtClean="0">
                <a:latin typeface="宋体"/>
                <a:ea typeface="宋体"/>
                <a:cs typeface="宋体"/>
                <a:sym typeface="宋体"/>
              </a:rPr>
              <a:t>String</a:t>
            </a:r>
            <a:r>
              <a:rPr lang="en-US" altLang="zh-CN" sz="3600" dirty="0">
                <a:latin typeface="宋体"/>
                <a:ea typeface="宋体"/>
                <a:cs typeface="宋体"/>
                <a:sym typeface="宋体"/>
              </a:rPr>
              <a:t>(</a:t>
            </a:r>
            <a:r>
              <a:rPr lang="zh-CN" altLang="en-US" sz="3600" dirty="0">
                <a:latin typeface="宋体"/>
                <a:ea typeface="宋体"/>
                <a:cs typeface="宋体"/>
                <a:sym typeface="宋体"/>
              </a:rPr>
              <a:t>字符</a:t>
            </a:r>
            <a:r>
              <a:rPr lang="en-US" altLang="zh-CN" sz="3600" dirty="0">
                <a:latin typeface="宋体"/>
                <a:ea typeface="宋体"/>
                <a:cs typeface="宋体"/>
                <a:sym typeface="宋体"/>
              </a:rPr>
              <a:t>)   </a:t>
            </a:r>
            <a:r>
              <a:rPr lang="en-US" altLang="zh-CN" sz="3600" dirty="0" smtClean="0">
                <a:latin typeface="宋体"/>
                <a:ea typeface="宋体"/>
                <a:cs typeface="宋体"/>
                <a:sym typeface="宋体"/>
              </a:rPr>
              <a:t>‘</a:t>
            </a:r>
            <a:r>
              <a:rPr lang="en-US" altLang="zh-CN" sz="3600" dirty="0" err="1" smtClean="0">
                <a:latin typeface="宋体"/>
                <a:ea typeface="宋体"/>
                <a:cs typeface="宋体"/>
                <a:sym typeface="宋体"/>
              </a:rPr>
              <a:t>abc</a:t>
            </a:r>
            <a:r>
              <a:rPr lang="en-US" altLang="zh-CN" sz="3600" dirty="0">
                <a:latin typeface="宋体"/>
                <a:ea typeface="宋体"/>
                <a:cs typeface="宋体"/>
                <a:sym typeface="宋体"/>
              </a:rPr>
              <a:t>’</a:t>
            </a:r>
          </a:p>
          <a:p>
            <a:r>
              <a:rPr lang="en-US" dirty="0">
                <a:latin typeface="宋体"/>
                <a:ea typeface="宋体"/>
                <a:cs typeface="宋体"/>
                <a:sym typeface="宋体"/>
              </a:rPr>
              <a:t>Number(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数字</a:t>
            </a:r>
            <a:r>
              <a:rPr lang="en-US" dirty="0">
                <a:latin typeface="宋体"/>
                <a:ea typeface="宋体"/>
                <a:cs typeface="宋体"/>
                <a:sym typeface="宋体"/>
              </a:rPr>
              <a:t>)      </a:t>
            </a:r>
            <a:r>
              <a:rPr lang="en-US" dirty="0" smtClean="0">
                <a:latin typeface="宋体"/>
                <a:ea typeface="宋体"/>
                <a:cs typeface="宋体"/>
                <a:sym typeface="宋体"/>
              </a:rPr>
              <a:t>12</a:t>
            </a:r>
            <a:endParaRPr lang="en-US" dirty="0">
              <a:latin typeface="宋体"/>
              <a:ea typeface="宋体"/>
              <a:cs typeface="宋体"/>
              <a:sym typeface="宋体"/>
            </a:endParaRPr>
          </a:p>
          <a:p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Boolean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（布尔）   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true </a:t>
            </a:r>
          </a:p>
          <a:p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Null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（空）       </a:t>
            </a: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null</a:t>
            </a:r>
          </a:p>
          <a:p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Undefined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（未定义） 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undefined</a:t>
            </a:r>
            <a:endParaRPr lang="en-US" dirty="0">
              <a:latin typeface="宋体"/>
              <a:ea typeface="宋体"/>
              <a:cs typeface="宋体"/>
              <a:sym typeface="宋体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84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Undefined</a:t>
            </a:r>
            <a:r>
              <a:rPr lang="zh-CN" altLang="en-US" dirty="0" smtClean="0"/>
              <a:t>值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下列情况会出现</a:t>
            </a:r>
            <a:r>
              <a:rPr lang="en-US" altLang="zh-CN" dirty="0" smtClean="0"/>
              <a:t>Undefined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声明变量，但没有赋值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对象没有赋值的属性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没有返回值的函数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没有传值的函数参数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主动赋值</a:t>
            </a:r>
            <a:r>
              <a:rPr lang="en-US" altLang="zh-CN" dirty="0" smtClean="0"/>
              <a:t>Undefined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26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null</a:t>
            </a:r>
            <a:r>
              <a:rPr lang="zh-CN" altLang="en-US" dirty="0" smtClean="0"/>
              <a:t>值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Null</a:t>
            </a:r>
            <a:r>
              <a:rPr lang="zh-CN" altLang="en-US" dirty="0" smtClean="0"/>
              <a:t>类型只有一个值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，标志空对象指针</a:t>
            </a:r>
            <a:endParaRPr lang="en-US" altLang="zh-CN" dirty="0" smtClean="0"/>
          </a:p>
          <a:p>
            <a:r>
              <a:rPr lang="zh-CN" altLang="en-US" dirty="0" smtClean="0"/>
              <a:t>当声明一个变量准备未来保存对象时使用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err="1" smtClean="0"/>
              <a:t>var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obj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null;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74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复合数据类型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Object</a:t>
            </a:r>
          </a:p>
          <a:p>
            <a:r>
              <a:rPr lang="en-US" altLang="zh-CN" dirty="0" smtClean="0"/>
              <a:t>Array</a:t>
            </a:r>
          </a:p>
          <a:p>
            <a:r>
              <a:rPr lang="en-US" altLang="zh-CN" dirty="0" smtClean="0"/>
              <a:t>Date</a:t>
            </a:r>
          </a:p>
          <a:p>
            <a:r>
              <a:rPr lang="en-US" altLang="zh-CN" dirty="0" smtClean="0"/>
              <a:t>Function</a:t>
            </a:r>
          </a:p>
          <a:p>
            <a:r>
              <a:rPr lang="en-US" altLang="zh-CN" dirty="0" err="1" smtClean="0"/>
              <a:t>RegExp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59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区别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基本类型变量间赋值是值复制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复合类型变量间赋值是引用复制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89660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基本类型内存存储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name = '</a:t>
            </a:r>
            <a:r>
              <a:rPr lang="en-US" dirty="0" err="1"/>
              <a:t>jozo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city = '</a:t>
            </a:r>
            <a:r>
              <a:rPr lang="en-US" dirty="0" err="1"/>
              <a:t>guangzhou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age = 22</a:t>
            </a:r>
            <a:r>
              <a:rPr lang="en-US" dirty="0" smtClean="0"/>
              <a:t>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74" y="3581396"/>
            <a:ext cx="4775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6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复合</a:t>
            </a:r>
            <a:r>
              <a:rPr lang="en-US" altLang="zh-CN" dirty="0" smtClean="0"/>
              <a:t>(</a:t>
            </a:r>
            <a:r>
              <a:rPr lang="zh-CN" altLang="en-US" dirty="0" smtClean="0"/>
              <a:t>引用</a:t>
            </a:r>
            <a:r>
              <a:rPr lang="en-US" altLang="zh-CN" dirty="0" smtClean="0"/>
              <a:t>)</a:t>
            </a:r>
            <a:r>
              <a:rPr lang="zh-CN" altLang="en-US" dirty="0" smtClean="0"/>
              <a:t>类型内存存储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var</a:t>
            </a:r>
            <a:r>
              <a:rPr lang="en-US" dirty="0"/>
              <a:t> person1 = {name</a:t>
            </a:r>
            <a:r>
              <a:rPr lang="en-US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’</a:t>
            </a:r>
            <a:r>
              <a:rPr lang="en-US" altLang="zh-CN" dirty="0" smtClean="0"/>
              <a:t>man1</a:t>
            </a:r>
            <a:r>
              <a:rPr lang="en-US" dirty="0" smtClean="0"/>
              <a:t>‘};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var</a:t>
            </a:r>
            <a:r>
              <a:rPr lang="en-US" dirty="0"/>
              <a:t> person2 = {name</a:t>
            </a:r>
            <a:r>
              <a:rPr lang="en-US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’</a:t>
            </a:r>
            <a:r>
              <a:rPr lang="en-US" altLang="zh-CN" dirty="0" smtClean="0"/>
              <a:t>man2</a:t>
            </a:r>
            <a:r>
              <a:rPr lang="en-US" dirty="0" smtClean="0"/>
              <a:t>‘};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var</a:t>
            </a:r>
            <a:r>
              <a:rPr lang="en-US" dirty="0"/>
              <a:t> person3 = {name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’</a:t>
            </a:r>
            <a:r>
              <a:rPr lang="en-US" altLang="zh-CN" dirty="0" smtClean="0"/>
              <a:t>man3</a:t>
            </a:r>
            <a:r>
              <a:rPr lang="en-US" dirty="0" smtClean="0"/>
              <a:t>'};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581396"/>
            <a:ext cx="8216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03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基本类型数据赋值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b="1" dirty="0" err="1"/>
              <a:t>var</a:t>
            </a:r>
            <a:r>
              <a:rPr lang="mr-IN" dirty="0"/>
              <a:t> </a:t>
            </a:r>
            <a:r>
              <a:rPr lang="mr-IN" dirty="0" err="1"/>
              <a:t>a</a:t>
            </a:r>
            <a:r>
              <a:rPr lang="mr-IN" dirty="0"/>
              <a:t> = 10;</a:t>
            </a:r>
            <a:br>
              <a:rPr lang="mr-IN" dirty="0"/>
            </a:br>
            <a:r>
              <a:rPr lang="mr-IN" b="1" dirty="0" err="1"/>
              <a:t>var</a:t>
            </a:r>
            <a:r>
              <a:rPr lang="mr-IN" dirty="0"/>
              <a:t> </a:t>
            </a:r>
            <a:r>
              <a:rPr lang="mr-IN" dirty="0" err="1"/>
              <a:t>b</a:t>
            </a:r>
            <a:r>
              <a:rPr lang="mr-IN" dirty="0"/>
              <a:t> = </a:t>
            </a:r>
            <a:r>
              <a:rPr lang="mr-IN" dirty="0" err="1"/>
              <a:t>a</a:t>
            </a:r>
            <a:r>
              <a:rPr lang="mr-IN" dirty="0"/>
              <a:t>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01" y="3657594"/>
            <a:ext cx="6812998" cy="14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6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复合类型数据赋值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var</a:t>
            </a:r>
            <a:r>
              <a:rPr lang="en-US" altLang="zh-CN" dirty="0"/>
              <a:t> a = {};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err="1"/>
              <a:t>var</a:t>
            </a:r>
            <a:r>
              <a:rPr lang="en-US" altLang="zh-CN" dirty="0"/>
              <a:t> b = a;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7" y="3048010"/>
            <a:ext cx="7692737" cy="34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3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运算符 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□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算术运算符</a:t>
            </a:r>
          </a:p>
          <a:p>
            <a:pPr>
              <a:buChar char="□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比较运算符</a:t>
            </a:r>
          </a:p>
          <a:p>
            <a:pPr>
              <a:buChar char="□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布尔逻辑运算符</a:t>
            </a:r>
          </a:p>
        </p:txBody>
      </p:sp>
    </p:spTree>
    <p:extLst>
      <p:ext uri="{BB962C8B-B14F-4D97-AF65-F5344CB8AC3E}">
        <p14:creationId xmlns:p14="http://schemas.microsoft.com/office/powerpoint/2010/main" val="20931980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复旦大学计算机硕士毕业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阿里巴巴口碑前端技术部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48" y="1570904"/>
            <a:ext cx="1594374" cy="1573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29" y="3581396"/>
            <a:ext cx="2322011" cy="13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算术运算符 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b="1" dirty="0" err="1" smtClean="0">
                <a:latin typeface="宋体"/>
                <a:ea typeface="宋体"/>
                <a:cs typeface="宋体"/>
                <a:sym typeface="宋体"/>
              </a:rPr>
              <a:t>双目运算符</a:t>
            </a:r>
            <a:r>
              <a:rPr b="1" dirty="0">
                <a:latin typeface="宋体"/>
                <a:ea typeface="宋体"/>
                <a:cs typeface="宋体"/>
                <a:sym typeface="宋体"/>
              </a:rPr>
              <a:t>： </a:t>
            </a:r>
            <a:r>
              <a:rPr dirty="0" smtClean="0"/>
              <a:t>+</a:t>
            </a: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加） 、</a:t>
            </a:r>
            <a:r>
              <a:rPr dirty="0"/>
              <a:t>-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（减）、 </a:t>
            </a:r>
            <a:r>
              <a:rPr dirty="0"/>
              <a:t>*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（乘）、 </a:t>
            </a:r>
            <a:r>
              <a:rPr dirty="0"/>
              <a:t>/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（除）、 </a:t>
            </a:r>
            <a:r>
              <a:rPr dirty="0"/>
              <a:t>%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取模</a:t>
            </a: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）</a:t>
            </a:r>
            <a:endParaRPr lang="en-US" dirty="0" smtClean="0">
              <a:latin typeface="宋体"/>
              <a:ea typeface="宋体"/>
              <a:cs typeface="宋体"/>
              <a:sym typeface="宋体"/>
            </a:endParaRPr>
          </a:p>
          <a:p>
            <a:pPr marL="0" indent="0">
              <a:buNone/>
            </a:pP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 </a:t>
            </a:r>
            <a:endParaRPr lang="en-US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b="1" dirty="0" err="1" smtClean="0">
                <a:latin typeface="宋体"/>
                <a:ea typeface="宋体"/>
                <a:cs typeface="宋体"/>
                <a:sym typeface="宋体"/>
              </a:rPr>
              <a:t>单目运算符</a:t>
            </a:r>
            <a:r>
              <a:rPr b="1" dirty="0">
                <a:latin typeface="宋体"/>
                <a:ea typeface="宋体"/>
                <a:cs typeface="宋体"/>
                <a:sym typeface="宋体"/>
              </a:rPr>
              <a:t>： </a:t>
            </a:r>
            <a:r>
              <a:rPr dirty="0" smtClean="0"/>
              <a:t>-</a:t>
            </a: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取反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）、</a:t>
            </a:r>
            <a:r>
              <a:rPr dirty="0"/>
              <a:t>++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（递加</a:t>
            </a:r>
            <a:r>
              <a:rPr dirty="0"/>
              <a:t>1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）、</a:t>
            </a:r>
            <a:r>
              <a:rPr dirty="0"/>
              <a:t>--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（递减</a:t>
            </a:r>
            <a:r>
              <a:rPr dirty="0"/>
              <a:t>1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）。</a:t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81440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比较运算符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 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 smtClean="0"/>
              <a:t>&lt;(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小于</a:t>
            </a:r>
            <a:r>
              <a:rPr dirty="0" smtClean="0"/>
              <a:t>)</a:t>
            </a: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rPr dirty="0" smtClean="0"/>
              <a:t>&gt;(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大于</a:t>
            </a:r>
            <a:r>
              <a:rPr dirty="0"/>
              <a:t>)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rPr dirty="0"/>
              <a:t>&lt;=(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小于等于</a:t>
            </a:r>
            <a:r>
              <a:rPr dirty="0"/>
              <a:t>)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rPr dirty="0"/>
              <a:t>&gt;=(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大于等于</a:t>
            </a:r>
            <a:r>
              <a:rPr dirty="0"/>
              <a:t>)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rPr dirty="0"/>
              <a:t>==(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等于</a:t>
            </a:r>
            <a:r>
              <a:rPr dirty="0"/>
              <a:t>)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rPr dirty="0"/>
              <a:t>!=(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不等于</a:t>
            </a:r>
            <a:r>
              <a:rPr dirty="0" smtClean="0"/>
              <a:t>)</a:t>
            </a:r>
            <a:r>
              <a:rPr lang="zh-CN" altLang="en-US" dirty="0" smtClean="0">
                <a:latin typeface="宋体"/>
                <a:ea typeface="宋体"/>
                <a:sym typeface="宋体"/>
              </a:rPr>
              <a:t>，</a:t>
            </a:r>
            <a:endParaRPr lang="en-US" altLang="zh-CN" dirty="0" smtClean="0">
              <a:latin typeface="宋体"/>
              <a:ea typeface="宋体"/>
              <a:sym typeface="宋体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宋体"/>
                <a:ea typeface="宋体"/>
                <a:sym typeface="宋体"/>
              </a:rPr>
              <a:t>===</a:t>
            </a:r>
            <a:r>
              <a:rPr lang="zh-CN" altLang="en-US" dirty="0" smtClean="0">
                <a:latin typeface="宋体"/>
                <a:ea typeface="宋体"/>
                <a:sym typeface="宋体"/>
              </a:rPr>
              <a:t>（绝对相等），！</a:t>
            </a:r>
            <a:r>
              <a:rPr lang="en-US" altLang="zh-CN" dirty="0" smtClean="0">
                <a:latin typeface="宋体"/>
                <a:ea typeface="宋体"/>
                <a:sym typeface="宋体"/>
              </a:rPr>
              <a:t>==</a:t>
            </a:r>
            <a:r>
              <a:rPr lang="zh-CN" altLang="en-US" dirty="0" smtClean="0">
                <a:latin typeface="宋体"/>
                <a:ea typeface="宋体"/>
                <a:sym typeface="宋体"/>
              </a:rPr>
              <a:t>（绝对不等）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/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137756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比较运算符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85923" y="1430922"/>
            <a:ext cx="7804547" cy="4420195"/>
          </a:xfrm>
        </p:spPr>
        <p:txBody>
          <a:bodyPr/>
          <a:lstStyle/>
          <a:p>
            <a:r>
              <a:rPr lang="zh-CN" altLang="en-US" dirty="0" smtClean="0"/>
              <a:t>绝对相等</a:t>
            </a:r>
            <a:r>
              <a:rPr lang="en-US" altLang="zh-CN" dirty="0" smtClean="0"/>
              <a:t>===</a:t>
            </a:r>
            <a:r>
              <a:rPr lang="zh-CN" altLang="en-US" dirty="0" smtClean="0"/>
              <a:t> 与 相等</a:t>
            </a:r>
            <a:r>
              <a:rPr lang="en-US" altLang="zh-CN" dirty="0" smtClean="0"/>
              <a:t>==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09" y="2948969"/>
            <a:ext cx="8256782" cy="18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22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布尔逻辑运算符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dirty="0" err="1" smtClean="0">
                <a:latin typeface="宋体"/>
                <a:ea typeface="宋体"/>
                <a:cs typeface="宋体"/>
                <a:sym typeface="宋体"/>
              </a:rPr>
              <a:t>布尔逻辑运算符</a:t>
            </a:r>
            <a:r>
              <a:rPr dirty="0"/>
              <a:t>: </a:t>
            </a: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r>
              <a:rPr dirty="0"/>
              <a:t/>
            </a:r>
            <a:br>
              <a:rPr dirty="0"/>
            </a:br>
            <a:r>
              <a:rPr dirty="0"/>
              <a:t>!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取反</a:t>
            </a:r>
            <a:r>
              <a:rPr dirty="0"/>
              <a:t>)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、</a:t>
            </a:r>
            <a:r>
              <a:rPr dirty="0"/>
              <a:t>&amp;=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与之后赋值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）、 </a:t>
            </a:r>
            <a:r>
              <a:rPr dirty="0"/>
              <a:t>&amp;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逻辑与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）、 </a:t>
            </a:r>
            <a:r>
              <a:rPr dirty="0"/>
              <a:t>|=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或之后赋值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）、 </a:t>
            </a:r>
            <a:r>
              <a:rPr dirty="0"/>
              <a:t>|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逻辑或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）、 </a:t>
            </a:r>
            <a:r>
              <a:rPr dirty="0"/>
              <a:t>^=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异或之后赋值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）、 </a:t>
            </a:r>
            <a:r>
              <a:rPr dirty="0"/>
              <a:t>^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逻辑异或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）、 </a:t>
            </a:r>
            <a:r>
              <a:rPr dirty="0"/>
              <a:t>?: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三目操作符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）、</a:t>
            </a:r>
            <a:r>
              <a:rPr dirty="0"/>
              <a:t>||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（或</a:t>
            </a: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/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 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5764163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条件语句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b="1" dirty="0" err="1">
                <a:latin typeface="宋体"/>
                <a:ea typeface="宋体"/>
                <a:cs typeface="宋体"/>
                <a:sym typeface="宋体"/>
              </a:rPr>
              <a:t>基本格式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/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r>
              <a:rPr dirty="0" err="1"/>
              <a:t>if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（表述式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</a:t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r>
              <a:rPr dirty="0">
                <a:latin typeface="宋体"/>
                <a:ea typeface="宋体"/>
                <a:cs typeface="宋体"/>
                <a:sym typeface="宋体"/>
              </a:rPr>
              <a:t>语句段１；</a:t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r>
              <a:rPr dirty="0"/>
              <a:t>......</a:t>
            </a:r>
            <a:br>
              <a:rPr dirty="0"/>
            </a:br>
            <a:r>
              <a:rPr dirty="0"/>
              <a:t>else</a:t>
            </a:r>
            <a:br>
              <a:rPr dirty="0"/>
            </a:br>
            <a:r>
              <a:rPr dirty="0">
                <a:latin typeface="宋体"/>
                <a:ea typeface="宋体"/>
                <a:cs typeface="宋体"/>
                <a:sym typeface="宋体"/>
              </a:rPr>
              <a:t>语句段２；</a:t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r>
              <a:rPr dirty="0">
                <a:latin typeface="宋体"/>
                <a:ea typeface="宋体"/>
                <a:cs typeface="宋体"/>
                <a:sym typeface="宋体"/>
              </a:rPr>
              <a:t/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45" y="2474169"/>
            <a:ext cx="4983278" cy="20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968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语句的嵌套 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dirty="0"/>
              <a:t>if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（布尔值）语句１；</a:t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r>
              <a:rPr dirty="0"/>
              <a:t>else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（布尔值）语句２；</a:t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r>
              <a:rPr dirty="0"/>
              <a:t>else if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（布尔值）语句３；</a:t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r>
              <a:rPr dirty="0"/>
              <a:t>……</a:t>
            </a:r>
            <a:br>
              <a:rPr dirty="0"/>
            </a:br>
            <a:r>
              <a:rPr dirty="0"/>
              <a:t>else 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语句４</a:t>
            </a: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；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/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9665"/>
            <a:ext cx="3718951" cy="25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循环语句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492"/>
              </a:spcBef>
              <a:buFont typeface="Wingdings" panose="05000000000000000000" pitchFamily="2" charset="2"/>
              <a:buChar char="u"/>
              <a:defRPr sz="2800"/>
            </a:pPr>
            <a:r>
              <a:rPr b="1" dirty="0" err="1">
                <a:latin typeface="宋体"/>
                <a:ea typeface="宋体"/>
                <a:cs typeface="宋体"/>
                <a:sym typeface="宋体"/>
              </a:rPr>
              <a:t>基本格式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/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r>
              <a:rPr dirty="0" err="1"/>
              <a:t>for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（初始化；条件；增量</a:t>
            </a: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{</a:t>
            </a:r>
          </a:p>
          <a:p>
            <a:pPr marL="440515" indent="-440515">
              <a:lnSpc>
                <a:spcPct val="90000"/>
              </a:lnSpc>
              <a:spcBef>
                <a:spcPts val="492"/>
              </a:spcBef>
              <a:buChar char="□"/>
              <a:defRPr sz="2800"/>
            </a:pPr>
            <a:endParaRPr lang="en-US" altLang="zh-CN" dirty="0">
              <a:latin typeface="宋体"/>
              <a:ea typeface="宋体"/>
              <a:cs typeface="宋体"/>
              <a:sym typeface="宋体"/>
            </a:endParaRPr>
          </a:p>
          <a:p>
            <a:pPr marL="0" indent="0">
              <a:lnSpc>
                <a:spcPct val="90000"/>
              </a:lnSpc>
              <a:spcBef>
                <a:spcPts val="492"/>
              </a:spcBef>
              <a:buNone/>
              <a:defRPr sz="2800"/>
            </a:pP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   }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/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86" y="2804405"/>
            <a:ext cx="4542074" cy="2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47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while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循环 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while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（条件</a:t>
            </a: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） </a:t>
            </a: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{</a:t>
            </a:r>
          </a:p>
          <a:p>
            <a:pPr marL="0" indent="0">
              <a:buNone/>
            </a:pP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}</a:t>
            </a:r>
            <a:endParaRPr lang="zh-CN" altLang="en-US" dirty="0">
              <a:latin typeface="宋体"/>
              <a:ea typeface="宋体"/>
              <a:cs typeface="宋体"/>
              <a:sym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827" y="2936259"/>
            <a:ext cx="4727715" cy="22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801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和</a:t>
            </a:r>
            <a:r>
              <a:t>continue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语句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与</a:t>
            </a:r>
            <a:r>
              <a:rPr dirty="0" err="1"/>
              <a:t>C</a:t>
            </a:r>
            <a:r>
              <a:rPr dirty="0"/>
              <a:t>++</a:t>
            </a:r>
            <a:r>
              <a:rPr dirty="0" err="1" smtClean="0">
                <a:latin typeface="宋体"/>
                <a:ea typeface="宋体"/>
                <a:cs typeface="宋体"/>
                <a:sym typeface="宋体"/>
              </a:rPr>
              <a:t>语言相同</a:t>
            </a:r>
            <a:endParaRPr lang="en-US" dirty="0">
              <a:latin typeface="宋体"/>
              <a:ea typeface="宋体"/>
              <a:cs typeface="宋体"/>
              <a:sym typeface="宋体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dirty="0" err="1" smtClean="0"/>
              <a:t>break</a:t>
            </a:r>
            <a:r>
              <a:rPr dirty="0" err="1" smtClean="0">
                <a:latin typeface="宋体"/>
                <a:ea typeface="宋体"/>
                <a:cs typeface="宋体"/>
                <a:sym typeface="宋体"/>
              </a:rPr>
              <a:t>语句使得循环从</a:t>
            </a:r>
            <a:r>
              <a:rPr lang="en-US" altLang="zh-CN" dirty="0" err="1" smtClean="0"/>
              <a:t>f</a:t>
            </a:r>
            <a:r>
              <a:rPr dirty="0" err="1" smtClean="0"/>
              <a:t>or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或</a:t>
            </a:r>
            <a:r>
              <a:rPr dirty="0" err="1"/>
              <a:t>while</a:t>
            </a:r>
            <a:r>
              <a:rPr dirty="0" err="1" smtClean="0">
                <a:latin typeface="宋体"/>
                <a:ea typeface="宋体"/>
                <a:cs typeface="宋体"/>
                <a:sym typeface="宋体"/>
              </a:rPr>
              <a:t>中跳出</a:t>
            </a:r>
            <a:endParaRPr lang="en-US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dirty="0" err="1" smtClean="0"/>
              <a:t>continue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使得跳过循环内剩余的语句而进入下一次循环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12429581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JavaScript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函数定义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r>
              <a:rPr lang="en-US" altLang="zh-CN" dirty="0" smtClean="0"/>
              <a:t>f</a:t>
            </a:r>
            <a:r>
              <a:rPr dirty="0" smtClean="0"/>
              <a:t>unction 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函数名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 （</a:t>
            </a:r>
            <a:r>
              <a:rPr dirty="0" err="1" smtClean="0">
                <a:latin typeface="宋体"/>
                <a:ea typeface="宋体"/>
                <a:cs typeface="宋体"/>
                <a:sym typeface="宋体"/>
              </a:rPr>
              <a:t>参数</a:t>
            </a: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 dirty="0" smtClean="0"/>
              <a:t>{</a:t>
            </a:r>
            <a:r>
              <a:rPr dirty="0"/>
              <a:t/>
            </a:r>
            <a:br>
              <a:rPr dirty="0"/>
            </a:br>
            <a:r>
              <a:rPr lang="en-US" dirty="0" smtClean="0"/>
              <a:t>   </a:t>
            </a:r>
            <a:r>
              <a:rPr dirty="0" err="1" smtClean="0">
                <a:latin typeface="宋体"/>
                <a:ea typeface="宋体"/>
                <a:cs typeface="宋体"/>
                <a:sym typeface="宋体"/>
              </a:rPr>
              <a:t>函数体</a:t>
            </a:r>
            <a:r>
              <a:rPr dirty="0"/>
              <a:t>;.</a:t>
            </a:r>
            <a:br>
              <a:rPr dirty="0"/>
            </a:br>
            <a:r>
              <a:rPr lang="en-US" dirty="0" smtClean="0"/>
              <a:t>   r</a:t>
            </a:r>
            <a:r>
              <a:rPr dirty="0" smtClean="0"/>
              <a:t>eturn </a:t>
            </a:r>
            <a:r>
              <a:rPr dirty="0" err="1" smtClean="0">
                <a:latin typeface="宋体"/>
                <a:ea typeface="宋体"/>
                <a:cs typeface="宋体"/>
                <a:sym typeface="宋体"/>
              </a:rPr>
              <a:t>表达式</a:t>
            </a:r>
            <a:r>
              <a:rPr dirty="0" smtClean="0"/>
              <a:t>;</a:t>
            </a:r>
            <a:br>
              <a:rPr dirty="0" smtClean="0"/>
            </a:br>
            <a:r>
              <a:rPr dirty="0" smtClean="0"/>
              <a:t>}</a:t>
            </a:r>
            <a:br>
              <a:rPr dirty="0" smtClean="0"/>
            </a:br>
            <a:endParaRPr lang="en-US" dirty="0" smtClean="0"/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 smtClean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 smtClean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r>
              <a:rPr dirty="0">
                <a:latin typeface="宋体"/>
                <a:ea typeface="宋体"/>
                <a:cs typeface="宋体"/>
                <a:sym typeface="宋体"/>
              </a:rPr>
              <a:t/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08" y="3835230"/>
            <a:ext cx="7473000" cy="203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algn="l"/>
            <a:r>
              <a:rPr lang="en-US" altLang="zh-CN" sz="3600" b="1" dirty="0"/>
              <a:t>JavaScript</a:t>
            </a:r>
            <a:r>
              <a:rPr lang="zh-CN" altLang="en-US" sz="3600" b="1" dirty="0"/>
              <a:t>介绍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51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函数式编程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28" y="3121725"/>
            <a:ext cx="6984963" cy="3029623"/>
          </a:xfrm>
          <a:prstGeom prst="rect">
            <a:avLst/>
          </a:prstGeom>
        </p:spPr>
      </p:pic>
      <p:sp>
        <p:nvSpPr>
          <p:cNvPr id="7" name="Shape 205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/>
          <a:lstStyle/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r>
              <a:rPr lang="zh-CN" altLang="en-US" dirty="0" smtClean="0"/>
              <a:t>函数是第一等公民，函数就是变量</a:t>
            </a:r>
            <a:endParaRPr lang="en-US" altLang="zh-CN" dirty="0" smtClean="0"/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/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r>
              <a:rPr dirty="0" smtClean="0"/>
              <a:t/>
            </a:r>
            <a:br>
              <a:rPr dirty="0" smtClean="0"/>
            </a:br>
            <a:endParaRPr lang="en-US" dirty="0" smtClean="0"/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 smtClean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 smtClean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endParaRPr lang="en-US" dirty="0">
              <a:latin typeface="宋体"/>
              <a:ea typeface="宋体"/>
              <a:cs typeface="宋体"/>
              <a:sym typeface="宋体"/>
            </a:endParaRPr>
          </a:p>
          <a:p>
            <a:pPr marL="0" indent="0" defTabSz="406644">
              <a:lnSpc>
                <a:spcPct val="90000"/>
              </a:lnSpc>
              <a:spcBef>
                <a:spcPts val="492"/>
              </a:spcBef>
              <a:buNone/>
              <a:defRPr sz="2772"/>
            </a:pPr>
            <a:r>
              <a:rPr dirty="0">
                <a:latin typeface="宋体"/>
                <a:ea typeface="宋体"/>
                <a:cs typeface="宋体"/>
                <a:sym typeface="宋体"/>
              </a:rPr>
              <a:t/>
            </a:r>
            <a:br>
              <a:rPr dirty="0">
                <a:latin typeface="宋体"/>
                <a:ea typeface="宋体"/>
                <a:cs typeface="宋体"/>
                <a:sym typeface="宋体"/>
              </a:rPr>
            </a:b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256412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1">
                <a:latin typeface="Verdana"/>
                <a:ea typeface="Verdana"/>
                <a:cs typeface="Verdana"/>
                <a:sym typeface="Verdana"/>
              </a:defRPr>
            </a:pPr>
            <a:r>
              <a:rPr lang="en-US" b="0" dirty="0" err="1" smtClean="0">
                <a:latin typeface="宋体"/>
                <a:ea typeface="宋体"/>
                <a:cs typeface="宋体"/>
                <a:sym typeface="宋体"/>
              </a:rPr>
              <a:t>J</a:t>
            </a:r>
            <a:r>
              <a:rPr lang="en-US" altLang="zh-CN" b="0" dirty="0" err="1" smtClean="0">
                <a:latin typeface="宋体"/>
                <a:ea typeface="宋体"/>
                <a:cs typeface="宋体"/>
                <a:sym typeface="宋体"/>
              </a:rPr>
              <a:t>avaScript</a:t>
            </a:r>
            <a:r>
              <a:rPr b="0" dirty="0" err="1" smtClean="0">
                <a:latin typeface="宋体"/>
                <a:ea typeface="宋体"/>
                <a:cs typeface="宋体"/>
                <a:sym typeface="宋体"/>
              </a:rPr>
              <a:t>对象</a:t>
            </a:r>
            <a:endParaRPr b="0"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242" name="Shape 2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>
                <a:latin typeface="宋体"/>
                <a:ea typeface="宋体"/>
                <a:cs typeface="宋体"/>
                <a:sym typeface="宋体"/>
              </a:rPr>
              <a:t>JS</a:t>
            </a: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中一切皆</a:t>
            </a: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对象</a:t>
            </a:r>
            <a:endParaRPr lang="en-US" altLang="zh-CN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buFont typeface="Arial" charset="0"/>
              <a:buChar char="•"/>
            </a:pP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由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属性</a:t>
            </a:r>
            <a:r>
              <a:rPr lang="en-US" altLang="zh-CN" dirty="0"/>
              <a:t>(properties)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和方法</a:t>
            </a:r>
            <a:r>
              <a:rPr lang="en-US" altLang="zh-CN" dirty="0"/>
              <a:t>(methods)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两个基本的元素的</a:t>
            </a: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构成</a:t>
            </a:r>
            <a:endParaRPr lang="en-US" altLang="zh-CN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buChar char="□"/>
            </a:pPr>
            <a:endParaRPr lang="en-US" altLang="zh-CN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buChar char="□"/>
            </a:pP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21329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对象的基本结构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 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726" y="1447852"/>
            <a:ext cx="7804547" cy="4420195"/>
          </a:xfrm>
        </p:spPr>
        <p:txBody>
          <a:bodyPr/>
          <a:lstStyle/>
          <a:p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key-value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组成</a:t>
            </a:r>
            <a:endParaRPr lang="en-US" altLang="zh-CN" dirty="0">
              <a:latin typeface="宋体"/>
              <a:ea typeface="宋体"/>
              <a:cs typeface="宋体"/>
              <a:sym typeface="宋体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7" y="2133634"/>
            <a:ext cx="7452676" cy="42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120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对象的</a:t>
            </a:r>
            <a:r>
              <a:rPr dirty="0" err="1" smtClean="0">
                <a:latin typeface="宋体"/>
                <a:ea typeface="宋体"/>
                <a:cs typeface="宋体"/>
                <a:sym typeface="宋体"/>
              </a:rPr>
              <a:t>引用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xfrm>
            <a:off x="669727" y="1524050"/>
            <a:ext cx="7804547" cy="442019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62"/>
              </a:spcBef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宋体"/>
                <a:ea typeface="宋体"/>
                <a:cs typeface="宋体"/>
                <a:sym typeface="宋体"/>
              </a:rPr>
              <a:t>复合类型赋值都</a:t>
            </a:r>
            <a:r>
              <a:rPr lang="zh-CN" altLang="en-US" b="1" dirty="0" smtClean="0">
                <a:latin typeface="宋体"/>
                <a:ea typeface="宋体"/>
                <a:cs typeface="宋体"/>
                <a:sym typeface="宋体"/>
              </a:rPr>
              <a:t>是引用复制</a:t>
            </a:r>
            <a:endParaRPr lang="en-US" altLang="zh-CN" b="1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spcBef>
                <a:spcPts val="562"/>
              </a:spcBef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宋体"/>
                <a:ea typeface="宋体"/>
                <a:cs typeface="宋体"/>
                <a:sym typeface="宋体"/>
              </a:rPr>
              <a:t>引用是对象的别名</a:t>
            </a:r>
            <a:endParaRPr lang="en-US" altLang="zh-CN" b="1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spcBef>
                <a:spcPts val="562"/>
              </a:spcBef>
              <a:buFont typeface="Wingdings" panose="05000000000000000000" pitchFamily="2" charset="2"/>
              <a:buChar char="u"/>
            </a:pPr>
            <a:endParaRPr lang="en-US" altLang="zh-CN" b="1" dirty="0">
              <a:latin typeface="宋体"/>
              <a:ea typeface="宋体"/>
              <a:cs typeface="宋体"/>
              <a:sym typeface="宋体"/>
            </a:endParaRPr>
          </a:p>
          <a:p>
            <a:pPr>
              <a:spcBef>
                <a:spcPts val="562"/>
              </a:spcBef>
              <a:buFont typeface="Wingdings" panose="05000000000000000000" pitchFamily="2" charset="2"/>
              <a:buChar char="u"/>
            </a:pPr>
            <a:endParaRPr lang="en-US" altLang="zh-CN" b="1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spcBef>
                <a:spcPts val="562"/>
              </a:spcBef>
              <a:buFont typeface="Wingdings" panose="05000000000000000000" pitchFamily="2" charset="2"/>
              <a:buChar char="u"/>
            </a:pPr>
            <a:endParaRPr lang="en-US" altLang="zh-CN" b="1" dirty="0">
              <a:latin typeface="宋体"/>
              <a:ea typeface="宋体"/>
              <a:cs typeface="宋体"/>
              <a:sym typeface="宋体"/>
            </a:endParaRPr>
          </a:p>
          <a:p>
            <a:pPr>
              <a:spcBef>
                <a:spcPts val="562"/>
              </a:spcBef>
              <a:buFont typeface="Wingdings" panose="05000000000000000000" pitchFamily="2" charset="2"/>
              <a:buChar char="u"/>
            </a:pPr>
            <a:endParaRPr lang="en-US" altLang="zh-CN" b="1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spcBef>
                <a:spcPts val="562"/>
              </a:spcBef>
              <a:buFont typeface="Wingdings" panose="05000000000000000000" pitchFamily="2" charset="2"/>
              <a:buChar char="u"/>
            </a:pPr>
            <a:endParaRPr lang="en-US" b="1" dirty="0">
              <a:latin typeface="宋体"/>
              <a:ea typeface="宋体"/>
              <a:cs typeface="宋体"/>
              <a:sym typeface="宋体"/>
            </a:endParaRPr>
          </a:p>
          <a:p>
            <a:pPr>
              <a:spcBef>
                <a:spcPts val="562"/>
              </a:spcBef>
              <a:buFont typeface="Wingdings" panose="05000000000000000000" pitchFamily="2" charset="2"/>
              <a:buChar char="u"/>
            </a:pPr>
            <a:endParaRPr lang="en-US" b="1" dirty="0" smtClean="0">
              <a:latin typeface="宋体"/>
              <a:ea typeface="宋体"/>
              <a:cs typeface="宋体"/>
              <a:sym typeface="宋体"/>
            </a:endParaRPr>
          </a:p>
          <a:p>
            <a:pPr>
              <a:spcBef>
                <a:spcPts val="562"/>
              </a:spcBef>
              <a:buFont typeface="Wingdings" panose="05000000000000000000" pitchFamily="2" charset="2"/>
              <a:buChar char="u"/>
            </a:pPr>
            <a:endParaRPr b="1" dirty="0">
              <a:latin typeface="宋体"/>
              <a:ea typeface="宋体"/>
              <a:cs typeface="宋体"/>
              <a:sym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72" y="2743218"/>
            <a:ext cx="5256490" cy="38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00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altLang="zh-CN" dirty="0" smtClean="0"/>
              <a:t>JS</a:t>
            </a:r>
            <a:r>
              <a:rPr lang="zh-CN" altLang="en-US" dirty="0" smtClean="0"/>
              <a:t>内置对象</a:t>
            </a:r>
            <a:r>
              <a:rPr dirty="0" smtClean="0">
                <a:latin typeface="宋体"/>
                <a:ea typeface="宋体"/>
                <a:cs typeface="宋体"/>
                <a:sym typeface="宋体"/>
              </a:rPr>
              <a:t> 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Array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Boolean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String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Math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Number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 smtClean="0">
                <a:latin typeface="宋体"/>
                <a:ea typeface="宋体"/>
                <a:cs typeface="宋体"/>
                <a:sym typeface="宋体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3804999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Array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573431" y="1830586"/>
          <a:ext cx="7619678" cy="4420199"/>
        </p:xfrm>
        <a:graphic>
          <a:graphicData uri="http://schemas.openxmlformats.org/drawingml/2006/table">
            <a:tbl>
              <a:tblPr/>
              <a:tblGrid>
                <a:gridCol w="1665797"/>
                <a:gridCol w="5953881"/>
              </a:tblGrid>
              <a:tr h="236491"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1100" dirty="0">
                          <a:effectLst/>
                        </a:rPr>
                        <a:t>方法</a:t>
                      </a:r>
                    </a:p>
                  </a:txBody>
                  <a:tcPr marL="36571" marR="91427" marT="30476" marB="3047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1100">
                          <a:effectLst/>
                        </a:rPr>
                        <a:t>描述</a:t>
                      </a:r>
                    </a:p>
                  </a:txBody>
                  <a:tcPr marL="36571" marR="91427" marT="30476" marB="3047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2"/>
                        </a:rPr>
                        <a:t>concat()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连接两个或更多的数组，并返回结果。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42422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3"/>
                        </a:rPr>
                        <a:t>join()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把数组的所有元素放入一个字符串。元素通过指定的分隔符进行分隔。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4"/>
                        </a:rPr>
                        <a:t>pop()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删除并返回数组的最后一个元素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42422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5"/>
                        </a:rPr>
                        <a:t>push()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向数组的末尾添加一个或更多元素，并返回新的长度。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6"/>
                        </a:rPr>
                        <a:t>reverse()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颠倒数组中元素的顺序。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7"/>
                        </a:rPr>
                        <a:t>shift()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删除并返回数组的第一个元素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8"/>
                        </a:rPr>
                        <a:t>slice()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从某个已有的数组返回选定的元素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9"/>
                        </a:rPr>
                        <a:t>sort()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对数组的元素进行排序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10"/>
                        </a:rPr>
                        <a:t>splice()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删除元素，并向数组添加新元素。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11"/>
                        </a:rPr>
                        <a:t>toSource()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返回该对象的源代码。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12"/>
                        </a:rPr>
                        <a:t>toString()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把数组转换为字符串，并返回结果。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42422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13"/>
                        </a:rPr>
                        <a:t>toLocaleString()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把数组转换为本地数组，并返回结果。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42422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14"/>
                        </a:rPr>
                        <a:t>unshift()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>
                          <a:effectLst/>
                        </a:rPr>
                        <a:t>向数组的开头添加一个或更多元素，并返回新的长度。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248682">
                <a:tc>
                  <a:txBody>
                    <a:bodyPr/>
                    <a:lstStyle/>
                    <a:p>
                      <a:pPr fontAlgn="t"/>
                      <a:r>
                        <a:rPr lang="en-US" sz="1100" u="sng">
                          <a:solidFill>
                            <a:srgbClr val="900B09"/>
                          </a:solidFill>
                          <a:effectLst/>
                          <a:hlinkClick r:id="rId15"/>
                        </a:rPr>
                        <a:t>valueOf()</a:t>
                      </a:r>
                      <a:endParaRPr lang="en-US" sz="1100">
                        <a:effectLst/>
                      </a:endParaRP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 dirty="0">
                          <a:effectLst/>
                        </a:rPr>
                        <a:t>返回数组对象的原始值</a:t>
                      </a:r>
                    </a:p>
                  </a:txBody>
                  <a:tcPr marL="36571" marR="91427" marT="36571" marB="365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808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Array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6" y="1830586"/>
            <a:ext cx="7833073" cy="44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5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764574" y="1923141"/>
          <a:ext cx="7063624" cy="4235084"/>
        </p:xfrm>
        <a:graphic>
          <a:graphicData uri="http://schemas.openxmlformats.org/drawingml/2006/table">
            <a:tbl>
              <a:tblPr/>
              <a:tblGrid>
                <a:gridCol w="3531812"/>
                <a:gridCol w="3531812"/>
              </a:tblGrid>
              <a:tr h="818783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2"/>
                        </a:rPr>
                        <a:t>toString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把数字转换为字符串，使用指定的基数。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818783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3"/>
                        </a:rPr>
                        <a:t>toLocaleString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把数字转换为字符串，使用本地数字格式顺序。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818783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4"/>
                        </a:rPr>
                        <a:t>toFixed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把数字转换为字符串，结果的小数点后有指定位数的数字。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479976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5"/>
                        </a:rPr>
                        <a:t>toExponential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把对象的值转换为指数计数法。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479976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6"/>
                        </a:rPr>
                        <a:t>toPrecision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把数字格式化为指定的长度。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818783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7"/>
                        </a:rPr>
                        <a:t>valueOf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dirty="0">
                          <a:effectLst/>
                        </a:rPr>
                        <a:t>返回一个 </a:t>
                      </a:r>
                      <a:r>
                        <a:rPr lang="en-US" sz="1300" dirty="0">
                          <a:effectLst/>
                        </a:rPr>
                        <a:t>Number </a:t>
                      </a:r>
                      <a:r>
                        <a:rPr lang="zh-CN" altLang="en-US" sz="1300" dirty="0">
                          <a:effectLst/>
                        </a:rPr>
                        <a:t>对象的基本数字值。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9086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88" y="1830586"/>
            <a:ext cx="8703876" cy="31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90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669727" y="1876682"/>
          <a:ext cx="6802250" cy="4386876"/>
        </p:xfrm>
        <a:graphic>
          <a:graphicData uri="http://schemas.openxmlformats.org/drawingml/2006/table">
            <a:tbl>
              <a:tblPr/>
              <a:tblGrid>
                <a:gridCol w="1822887"/>
                <a:gridCol w="4979363"/>
              </a:tblGrid>
              <a:tr h="259854"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1300" dirty="0">
                          <a:effectLst/>
                        </a:rPr>
                        <a:t>方法</a:t>
                      </a:r>
                    </a:p>
                  </a:txBody>
                  <a:tcPr marL="40184" marR="100459" marT="33486" marB="3348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1300">
                          <a:effectLst/>
                        </a:rPr>
                        <a:t>描述</a:t>
                      </a:r>
                    </a:p>
                  </a:txBody>
                  <a:tcPr marL="40184" marR="100459" marT="33486" marB="3348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2"/>
                        </a:rPr>
                        <a:t>anchor()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创建 </a:t>
                      </a:r>
                      <a:r>
                        <a:rPr lang="en-US" sz="1300">
                          <a:effectLst/>
                        </a:rPr>
                        <a:t>HTML </a:t>
                      </a:r>
                      <a:r>
                        <a:rPr lang="zh-CN" altLang="en-US" sz="1300">
                          <a:effectLst/>
                        </a:rPr>
                        <a:t>锚。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3"/>
                        </a:rPr>
                        <a:t>big()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用大号字体显示字符串。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4"/>
                        </a:rPr>
                        <a:t>blink()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显示闪动字符串。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5"/>
                        </a:rPr>
                        <a:t>bold()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使用粗体显示字符串。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6"/>
                        </a:rPr>
                        <a:t>charAt()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返回在指定位置的字符。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7"/>
                        </a:rPr>
                        <a:t>charCodeAt()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返回在指定的位置的字符的 </a:t>
                      </a:r>
                      <a:r>
                        <a:rPr lang="en-US" sz="1300">
                          <a:effectLst/>
                        </a:rPr>
                        <a:t>Unicode </a:t>
                      </a:r>
                      <a:r>
                        <a:rPr lang="zh-CN" altLang="en-US" sz="1300">
                          <a:effectLst/>
                        </a:rPr>
                        <a:t>编码。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8"/>
                        </a:rPr>
                        <a:t>concat()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连接字符串。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9"/>
                        </a:rPr>
                        <a:t>fixed()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以打字机文本显示字符串。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10"/>
                        </a:rPr>
                        <a:t>fontcolor()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使用指定的颜色来显示字符串。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11"/>
                        </a:rPr>
                        <a:t>fontsize()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使用指定的尺寸来显示字符串。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12"/>
                        </a:rPr>
                        <a:t>fromCharCode()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</a:rPr>
                        <a:t>从字符编码创建一个字符串。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343482">
                <a:tc>
                  <a:txBody>
                    <a:bodyPr/>
                    <a:lstStyle/>
                    <a:p>
                      <a:pPr fontAlgn="t"/>
                      <a:r>
                        <a:rPr lang="en-US" sz="1300" u="sng">
                          <a:solidFill>
                            <a:srgbClr val="900B09"/>
                          </a:solidFill>
                          <a:effectLst/>
                          <a:hlinkClick r:id="rId13"/>
                        </a:rPr>
                        <a:t>indexOf()</a:t>
                      </a:r>
                      <a:endParaRPr lang="en-US" sz="1300">
                        <a:effectLst/>
                      </a:endParaRP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dirty="0">
                          <a:effectLst/>
                        </a:rPr>
                        <a:t>检索字符串。</a:t>
                      </a:r>
                    </a:p>
                  </a:txBody>
                  <a:tcPr marL="40184" marR="100459" marT="40184" marB="4018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67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r>
              <a:rPr lang="zh-CN" altLang="en-US" dirty="0" smtClean="0"/>
              <a:t>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1994年Netscape公司Brendan </a:t>
            </a:r>
            <a:r>
              <a:rPr lang="en-US" dirty="0" err="1"/>
              <a:t>Eich</a:t>
            </a:r>
            <a:r>
              <a:rPr lang="en-US" dirty="0" err="1" smtClean="0"/>
              <a:t>开发</a:t>
            </a:r>
            <a:endParaRPr lang="en-US" dirty="0" smtClean="0"/>
          </a:p>
          <a:p>
            <a:r>
              <a:rPr lang="en-US" altLang="zh-CN" dirty="0" smtClean="0"/>
              <a:t>1997</a:t>
            </a:r>
            <a:r>
              <a:rPr lang="zh-CN" altLang="en-US" dirty="0" smtClean="0"/>
              <a:t>提交</a:t>
            </a:r>
            <a:r>
              <a:rPr lang="en-US" altLang="zh-CN" dirty="0" smtClean="0"/>
              <a:t>ECMA</a:t>
            </a:r>
            <a:r>
              <a:rPr lang="zh-CN" altLang="en-US" dirty="0" smtClean="0"/>
              <a:t>指定标准，称为</a:t>
            </a:r>
            <a:r>
              <a:rPr lang="en-US" altLang="zh-CN" dirty="0" smtClean="0"/>
              <a:t>ECMAScript(</a:t>
            </a:r>
            <a:r>
              <a:rPr lang="mr-IN" altLang="zh-CN" dirty="0" smtClean="0"/>
              <a:t>…</a:t>
            </a:r>
            <a:r>
              <a:rPr lang="en-US" altLang="zh-CN" dirty="0" smtClean="0"/>
              <a:t>ES5,ES6)</a:t>
            </a:r>
          </a:p>
          <a:p>
            <a:r>
              <a:rPr lang="zh-CN" altLang="en-US" dirty="0" smtClean="0"/>
              <a:t>借鉴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语言的基本语法</a:t>
            </a:r>
            <a:endParaRPr lang="en-US" altLang="zh-CN" dirty="0" smtClean="0"/>
          </a:p>
          <a:p>
            <a:r>
              <a:rPr lang="zh-CN" altLang="en-US" dirty="0" smtClean="0"/>
              <a:t>借鉴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的数据类型和内存管理</a:t>
            </a:r>
            <a:endParaRPr lang="en-US" altLang="zh-CN" dirty="0" smtClean="0"/>
          </a:p>
          <a:p>
            <a:r>
              <a:rPr lang="zh-CN" altLang="en-US" dirty="0" smtClean="0"/>
              <a:t>借鉴</a:t>
            </a:r>
            <a:r>
              <a:rPr lang="en-US" altLang="zh-CN" dirty="0" smtClean="0"/>
              <a:t>Scheme</a:t>
            </a:r>
            <a:r>
              <a:rPr lang="zh-CN" altLang="en-US" dirty="0" smtClean="0"/>
              <a:t>语言，将函数作为“一等公民”</a:t>
            </a:r>
            <a:endParaRPr lang="en-US" altLang="zh-CN" dirty="0" smtClean="0"/>
          </a:p>
          <a:p>
            <a:r>
              <a:rPr lang="zh-CN" altLang="en-US" dirty="0" smtClean="0"/>
              <a:t>借鉴</a:t>
            </a:r>
            <a:r>
              <a:rPr lang="en-US" altLang="zh-CN" dirty="0" smtClean="0"/>
              <a:t>Self</a:t>
            </a:r>
            <a:r>
              <a:rPr lang="zh-CN" altLang="en-US" dirty="0" smtClean="0"/>
              <a:t>语言，使用基于原型（</a:t>
            </a:r>
            <a:r>
              <a:rPr lang="en-US" altLang="zh-CN" dirty="0" smtClean="0"/>
              <a:t>Prototype</a:t>
            </a:r>
            <a:r>
              <a:rPr lang="zh-CN" altLang="en-US" dirty="0" smtClean="0"/>
              <a:t>）的继承机制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7" y="1830586"/>
            <a:ext cx="7184537" cy="41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689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面向对象编程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727" y="1524050"/>
            <a:ext cx="7804547" cy="44201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 smtClean="0"/>
              <a:t>构造函数（</a:t>
            </a:r>
            <a:r>
              <a:rPr lang="zh-CN" altLang="en-US" b="1" dirty="0"/>
              <a:t>类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b="1" dirty="0"/>
              <a:t>t</a:t>
            </a:r>
            <a:r>
              <a:rPr lang="en-US" altLang="zh-CN" b="1" dirty="0" smtClean="0"/>
              <a:t>his</a:t>
            </a:r>
            <a:r>
              <a:rPr lang="zh-CN" altLang="en-US" b="1" dirty="0" smtClean="0"/>
              <a:t>指针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每个函数内部都有一个</a:t>
            </a:r>
            <a:r>
              <a:rPr lang="en-US" altLang="zh-CN" b="1" dirty="0" smtClean="0"/>
              <a:t>this</a:t>
            </a:r>
            <a:r>
              <a:rPr lang="zh-CN" altLang="en-US" b="1" dirty="0" smtClean="0"/>
              <a:t>指针，在函数前使用</a:t>
            </a:r>
            <a:r>
              <a:rPr lang="en-US" altLang="zh-CN" b="1" dirty="0" smtClean="0"/>
              <a:t>new</a:t>
            </a:r>
            <a:r>
              <a:rPr lang="zh-CN" altLang="en-US" b="1" dirty="0" smtClean="0"/>
              <a:t>关键字绑定到新对象</a:t>
            </a:r>
            <a:endParaRPr lang="en-US" altLang="zh-CN" b="1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10" y="3348632"/>
            <a:ext cx="5559345" cy="33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952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algn="l"/>
            <a:r>
              <a:rPr lang="zh-CN" altLang="en-US" sz="3600" b="1" dirty="0" smtClean="0"/>
              <a:t>作用域和闭包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76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作用域（</a:t>
            </a:r>
            <a:r>
              <a:rPr lang="en-US" altLang="zh-CN" dirty="0" smtClean="0"/>
              <a:t>Scope Chain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52644"/>
            <a:ext cx="7032551" cy="40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6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作用域（</a:t>
            </a:r>
            <a:r>
              <a:rPr lang="en-US" altLang="zh-CN" dirty="0" smtClean="0"/>
              <a:t>Scope Chain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94" y="1636968"/>
            <a:ext cx="7735961" cy="33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函数作用域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6469"/>
            <a:ext cx="7485197" cy="29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closure?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JS </a:t>
            </a:r>
            <a:r>
              <a:rPr lang="zh-CN" altLang="en-US" dirty="0" smtClean="0"/>
              <a:t>是函数作用域（</a:t>
            </a:r>
            <a:r>
              <a:rPr lang="en-US" altLang="zh-CN" dirty="0"/>
              <a:t>S</a:t>
            </a:r>
            <a:r>
              <a:rPr lang="en-US" altLang="zh-CN" dirty="0" smtClean="0"/>
              <a:t>cope Chain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闭包是内部函数及其定义时的上下文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作用：实现外部作用域访问内部作用域中变量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9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闭包</a:t>
            </a:r>
            <a:r>
              <a:rPr lang="zh-CN" altLang="en-US" b="1" dirty="0">
                <a:latin typeface="+mj-ea"/>
              </a:rPr>
              <a:t>（</a:t>
            </a:r>
            <a:r>
              <a:rPr lang="en-US" altLang="zh-CN" b="1" dirty="0">
                <a:latin typeface="+mj-ea"/>
              </a:rPr>
              <a:t>closure</a:t>
            </a:r>
            <a:r>
              <a:rPr lang="zh-CN" altLang="en-US" b="1" dirty="0">
                <a:latin typeface="+mj-ea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6469"/>
            <a:ext cx="6053171" cy="34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闭包用途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实现私有成员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92" y="2668052"/>
            <a:ext cx="4621429" cy="26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  <a:r>
              <a:rPr lang="zh-CN" altLang="en-US" dirty="0" smtClean="0"/>
              <a:t>用途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缓存函数运行结果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84" y="2514624"/>
            <a:ext cx="6053171" cy="34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JavaScript</a:t>
            </a:r>
            <a:r>
              <a:rPr lang="zh-CN" altLang="en-US" dirty="0" smtClean="0"/>
              <a:t>特性</a:t>
            </a:r>
            <a:endParaRPr dirty="0"/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669727" y="1835051"/>
            <a:ext cx="7804547" cy="442019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zh-CN" altLang="en-US" dirty="0" smtClean="0"/>
              <a:t>解释型</a:t>
            </a:r>
            <a:r>
              <a:rPr lang="zh-CN" altLang="en-US" dirty="0"/>
              <a:t>、</a:t>
            </a:r>
            <a:r>
              <a:rPr dirty="0" smtClean="0"/>
              <a:t>动态</a:t>
            </a:r>
            <a:r>
              <a:rPr dirty="0"/>
              <a:t>、弱类型、</a:t>
            </a:r>
            <a:r>
              <a:rPr dirty="0" smtClean="0"/>
              <a:t>函数式编程语言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基于对象的跨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平台</a:t>
            </a: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性语言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2329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algn="l"/>
            <a:r>
              <a:rPr lang="en-US" altLang="zh-CN" sz="3600" b="1" dirty="0" smtClean="0"/>
              <a:t>This</a:t>
            </a:r>
            <a:r>
              <a:rPr lang="zh-CN" altLang="en-US" sz="3600" b="1" dirty="0" smtClean="0"/>
              <a:t>指针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94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中每个函数都有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指针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/>
              <a:t>函数不同的调用方式会改变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指针的指向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/>
              <a:t>函数调用方式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普通的函数调用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对象的方法调用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构造函数调用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Apply</a:t>
            </a:r>
            <a:r>
              <a:rPr lang="zh-CN" altLang="en-US" dirty="0" smtClean="0"/>
              <a:t>调用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3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普通函数调用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his</a:t>
            </a:r>
            <a:r>
              <a:rPr lang="zh-CN" altLang="en-US" dirty="0" smtClean="0"/>
              <a:t>指向全局对象</a:t>
            </a:r>
            <a:r>
              <a:rPr lang="en-US" altLang="zh-CN" dirty="0" smtClean="0"/>
              <a:t>global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7" y="2713224"/>
            <a:ext cx="6148631" cy="22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对象的方法调用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his</a:t>
            </a:r>
            <a:r>
              <a:rPr lang="zh-CN" altLang="en-US" dirty="0" smtClean="0"/>
              <a:t>指针指向对象本身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80" y="2625623"/>
            <a:ext cx="6633938" cy="24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构造函数调用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his</a:t>
            </a:r>
            <a:r>
              <a:rPr lang="zh-CN" altLang="en-US" dirty="0" smtClean="0"/>
              <a:t>指针指向</a:t>
            </a:r>
            <a:r>
              <a:rPr lang="en-US" altLang="zh-CN" dirty="0" smtClean="0"/>
              <a:t>new</a:t>
            </a:r>
            <a:r>
              <a:rPr lang="zh-CN" altLang="en-US" dirty="0" smtClean="0"/>
              <a:t>出的新对象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20" y="2758220"/>
            <a:ext cx="5632235" cy="18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Apply</a:t>
            </a:r>
            <a:r>
              <a:rPr lang="zh-CN" altLang="en-US" dirty="0" smtClean="0"/>
              <a:t>调用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his</a:t>
            </a:r>
            <a:r>
              <a:rPr lang="zh-CN" altLang="en-US" dirty="0" smtClean="0"/>
              <a:t>指针指向绑定的对象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7" y="2580834"/>
            <a:ext cx="5080802" cy="24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algn="l"/>
            <a:r>
              <a:rPr lang="zh-CN" altLang="en-US" sz="3600" b="1" dirty="0" smtClean="0"/>
              <a:t>原型继承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96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构造函数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8" y="1635359"/>
            <a:ext cx="5627489" cy="293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0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3" y="1617793"/>
            <a:ext cx="848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91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86" y="152486"/>
            <a:ext cx="5770562" cy="574675"/>
          </a:xfrm>
        </p:spPr>
        <p:txBody>
          <a:bodyPr/>
          <a:lstStyle/>
          <a:p>
            <a:r>
              <a:rPr lang="zh-CN" altLang="en-US" dirty="0" smtClean="0"/>
              <a:t>原型链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04" y="1219258"/>
            <a:ext cx="7759854" cy="50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27" y="335825"/>
            <a:ext cx="7804547" cy="1518047"/>
          </a:xfrm>
        </p:spPr>
        <p:txBody>
          <a:bodyPr/>
          <a:lstStyle/>
          <a:p>
            <a:r>
              <a:rPr lang="en-US" altLang="zh-CN" dirty="0" smtClean="0"/>
              <a:t>JavaScript</a:t>
            </a:r>
            <a:r>
              <a:rPr lang="zh-CN" altLang="en-US" dirty="0" smtClean="0"/>
              <a:t>概述</a:t>
            </a:r>
            <a:endParaRPr lang="en-US" dirty="0"/>
          </a:p>
        </p:txBody>
      </p:sp>
      <p:sp>
        <p:nvSpPr>
          <p:cNvPr id="4" name="椭圆 26"/>
          <p:cNvSpPr/>
          <p:nvPr/>
        </p:nvSpPr>
        <p:spPr>
          <a:xfrm>
            <a:off x="762100" y="1219258"/>
            <a:ext cx="1728250" cy="17867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HTHML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椭圆 27"/>
          <p:cNvSpPr/>
          <p:nvPr/>
        </p:nvSpPr>
        <p:spPr>
          <a:xfrm>
            <a:off x="380155" y="3913755"/>
            <a:ext cx="1857099" cy="1904256"/>
          </a:xfrm>
          <a:prstGeom prst="ellipse">
            <a:avLst/>
          </a:prstGeom>
          <a:solidFill>
            <a:srgbClr val="00A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椭圆 28"/>
          <p:cNvSpPr/>
          <p:nvPr/>
        </p:nvSpPr>
        <p:spPr>
          <a:xfrm>
            <a:off x="3581426" y="1143060"/>
            <a:ext cx="1718544" cy="17867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椭圆 25"/>
          <p:cNvSpPr/>
          <p:nvPr/>
        </p:nvSpPr>
        <p:spPr>
          <a:xfrm>
            <a:off x="3409075" y="3581396"/>
            <a:ext cx="2325850" cy="2362138"/>
          </a:xfrm>
          <a:prstGeom prst="ellipse">
            <a:avLst/>
          </a:prstGeom>
          <a:solidFill>
            <a:srgbClr val="2CD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DOM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树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椭圆 25"/>
          <p:cNvSpPr/>
          <p:nvPr/>
        </p:nvSpPr>
        <p:spPr>
          <a:xfrm>
            <a:off x="6665634" y="3581396"/>
            <a:ext cx="2325850" cy="2362138"/>
          </a:xfrm>
          <a:prstGeom prst="ellipse">
            <a:avLst/>
          </a:prstGeom>
          <a:solidFill>
            <a:srgbClr val="2CD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渲染树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4" name="Straight Arrow Connector 13"/>
          <p:cNvCxnSpPr>
            <a:stCxn id="4" idx="5"/>
            <a:endCxn id="7" idx="1"/>
          </p:cNvCxnSpPr>
          <p:nvPr/>
        </p:nvCxnSpPr>
        <p:spPr bwMode="auto">
          <a:xfrm>
            <a:off x="2237254" y="2744314"/>
            <a:ext cx="1512434" cy="11830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6" idx="4"/>
          </p:cNvCxnSpPr>
          <p:nvPr/>
        </p:nvCxnSpPr>
        <p:spPr bwMode="auto">
          <a:xfrm>
            <a:off x="4440698" y="2929775"/>
            <a:ext cx="0" cy="65162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</p:cNvCxnSpPr>
          <p:nvPr/>
        </p:nvCxnSpPr>
        <p:spPr bwMode="auto">
          <a:xfrm>
            <a:off x="2237254" y="4865883"/>
            <a:ext cx="117182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4572000" y="3005972"/>
            <a:ext cx="727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表现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685170" y="2792432"/>
            <a:ext cx="727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内容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338623" y="4448433"/>
            <a:ext cx="727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行为</a:t>
            </a:r>
            <a:endParaRPr lang="en-US" sz="2000" b="1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5723162" y="4828346"/>
            <a:ext cx="946361" cy="1279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1591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ES5</a:t>
            </a:r>
            <a:r>
              <a:rPr lang="zh-CN" altLang="en-US" dirty="0" smtClean="0"/>
              <a:t>继承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52" y="1441286"/>
            <a:ext cx="5232896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6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ES5</a:t>
            </a:r>
            <a:r>
              <a:rPr lang="zh-CN" altLang="en-US" dirty="0" smtClean="0"/>
              <a:t>继承本质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78" y="1143060"/>
            <a:ext cx="5410058" cy="496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54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ES5</a:t>
            </a:r>
            <a:r>
              <a:rPr lang="zh-CN" altLang="en-US" dirty="0" smtClean="0"/>
              <a:t>继承图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149" name="Picture 5" descr="C:\Users\gaomin\Documents\RTXC File List\Accounts\gaomin@yuewen.com\RTXDownload\imageCache\628D09F4-0AB2-4EC8-BBB3-8C90B6714742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887532"/>
            <a:ext cx="8972548" cy="137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71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7"/>
          <p:cNvSpPr>
            <a:spLocks noChangeShapeType="1"/>
          </p:cNvSpPr>
          <p:nvPr/>
        </p:nvSpPr>
        <p:spPr bwMode="auto">
          <a:xfrm>
            <a:off x="2195514" y="3429000"/>
            <a:ext cx="4752975" cy="0"/>
          </a:xfrm>
          <a:prstGeom prst="line">
            <a:avLst/>
          </a:prstGeom>
          <a:noFill/>
          <a:ln w="76200" cmpd="thickThin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600"/>
          </a:p>
        </p:txBody>
      </p:sp>
      <p:pic>
        <p:nvPicPr>
          <p:cNvPr id="6147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7" t="-2" b="-4594"/>
          <a:stretch>
            <a:fillRect/>
          </a:stretch>
        </p:blipFill>
        <p:spPr bwMode="auto">
          <a:xfrm>
            <a:off x="1892301" y="2227264"/>
            <a:ext cx="17430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1" y="2773364"/>
            <a:ext cx="4391025" cy="655637"/>
          </a:xfrm>
          <a:prstGeom prst="rect">
            <a:avLst/>
          </a:prstGeom>
        </p:spPr>
        <p:txBody>
          <a:bodyPr anchor="t"/>
          <a:lstStyle/>
          <a:p>
            <a:pPr algn="l"/>
            <a:r>
              <a:rPr lang="en-US" altLang="zh-CN" sz="2400" dirty="0"/>
              <a:t>JS</a:t>
            </a:r>
            <a:r>
              <a:rPr lang="zh-CN" altLang="en-US" sz="2400" dirty="0"/>
              <a:t>的单线程与事件循环机制</a:t>
            </a:r>
          </a:p>
        </p:txBody>
      </p:sp>
    </p:spTree>
    <p:extLst>
      <p:ext uri="{BB962C8B-B14F-4D97-AF65-F5344CB8AC3E}">
        <p14:creationId xmlns:p14="http://schemas.microsoft.com/office/powerpoint/2010/main" val="112741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JavaScript</a:t>
            </a:r>
            <a:r>
              <a:rPr lang="zh-CN" altLang="en-US" dirty="0" smtClean="0"/>
              <a:t>单线程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只有一个调用栈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同一时间只能做一件事情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非阻塞</a:t>
            </a:r>
            <a:r>
              <a:rPr lang="en-US" altLang="zh-CN" dirty="0" smtClean="0"/>
              <a:t>I/O</a:t>
            </a:r>
          </a:p>
          <a:p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事件循环机制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结构图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58" y="1417638"/>
            <a:ext cx="5949892" cy="52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r>
              <a:rPr lang="en-US" altLang="zh-CN" dirty="0" smtClean="0"/>
              <a:t>(</a:t>
            </a:r>
            <a:r>
              <a:rPr lang="zh-CN" altLang="en-US" dirty="0" smtClean="0"/>
              <a:t>栈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：存放</a:t>
            </a:r>
            <a:r>
              <a:rPr lang="en-US" altLang="zh-CN" dirty="0" err="1" smtClean="0"/>
              <a:t>JS</a:t>
            </a:r>
            <a:r>
              <a:rPr lang="en-US" dirty="0" err="1" smtClean="0"/>
              <a:t>正在执行的任务</a:t>
            </a:r>
            <a:r>
              <a:rPr lang="zh-CN" altLang="en-US" dirty="0" err="1"/>
              <a:t>，</a:t>
            </a:r>
            <a:r>
              <a:rPr lang="en-US" dirty="0" err="1" smtClean="0"/>
              <a:t>每个任务被称为帧</a:t>
            </a:r>
            <a:r>
              <a:rPr lang="en-US" dirty="0" err="1"/>
              <a:t>（stack</a:t>
            </a:r>
            <a:r>
              <a:rPr lang="en-US" dirty="0"/>
              <a:t> of frames</a:t>
            </a:r>
            <a:r>
              <a:rPr lang="en-US" dirty="0" smtClean="0"/>
              <a:t>）</a:t>
            </a:r>
            <a:endParaRPr 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Heap(</a:t>
            </a:r>
            <a:r>
              <a:rPr lang="zh-CN" altLang="en-US" dirty="0" smtClean="0"/>
              <a:t>堆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：内存</a:t>
            </a:r>
            <a:r>
              <a:rPr lang="zh-CN" altLang="en-US" dirty="0"/>
              <a:t>中一大片非结构化</a:t>
            </a:r>
            <a:r>
              <a:rPr lang="zh-CN" altLang="en-US" dirty="0" smtClean="0"/>
              <a:t>区域，对象都被分配在这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9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事件循环机制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异步执行过程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9832"/>
            <a:ext cx="82423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示例说明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60" y="1600200"/>
            <a:ext cx="5956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1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JavaScript</a:t>
            </a:r>
            <a:r>
              <a:rPr lang="zh-CN" altLang="en-US" dirty="0" smtClean="0"/>
              <a:t> 运行时执行过程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1143060"/>
            <a:ext cx="9144000" cy="53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DOM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649105" y="1921080"/>
            <a:ext cx="1311940" cy="3317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>
                <a:latin typeface="+mn-lt"/>
                <a:cs typeface="+mn-cs"/>
                <a:sym typeface="Helvetica Light"/>
              </a:rPr>
              <a:t>Document</a:t>
            </a:r>
            <a:endParaRPr lang="zh-CN" altLang="en-US" sz="1687" dirty="0">
              <a:latin typeface="+mn-lt"/>
              <a:cs typeface="+mn-cs"/>
              <a:sym typeface="Helvetica Light"/>
            </a:endParaRPr>
          </a:p>
        </p:txBody>
      </p:sp>
      <p:cxnSp>
        <p:nvCxnSpPr>
          <p:cNvPr id="7" name="直接连接符 6"/>
          <p:cNvCxnSpPr>
            <a:stCxn id="5" idx="2"/>
          </p:cNvCxnSpPr>
          <p:nvPr/>
        </p:nvCxnSpPr>
        <p:spPr>
          <a:xfrm>
            <a:off x="4305075" y="2252838"/>
            <a:ext cx="4344" cy="28415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矩形 9"/>
          <p:cNvSpPr/>
          <p:nvPr/>
        </p:nvSpPr>
        <p:spPr>
          <a:xfrm>
            <a:off x="3649105" y="2537028"/>
            <a:ext cx="1311940" cy="3317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>
                <a:latin typeface="+mn-lt"/>
                <a:cs typeface="+mn-cs"/>
                <a:sym typeface="Helvetica Light"/>
              </a:rPr>
              <a:t>&lt;html&gt;</a:t>
            </a:r>
            <a:endParaRPr lang="zh-CN" altLang="en-US" sz="1687" dirty="0">
              <a:latin typeface="+mn-lt"/>
              <a:cs typeface="+mn-cs"/>
              <a:sym typeface="Helvetica Ligh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00731" y="2868818"/>
            <a:ext cx="4344" cy="2841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/>
          <p:cNvCxnSpPr/>
          <p:nvPr/>
        </p:nvCxnSpPr>
        <p:spPr>
          <a:xfrm>
            <a:off x="2589127" y="3152945"/>
            <a:ext cx="34492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/>
          <p:cNvCxnSpPr/>
          <p:nvPr/>
        </p:nvCxnSpPr>
        <p:spPr>
          <a:xfrm>
            <a:off x="2589127" y="3152946"/>
            <a:ext cx="0" cy="35714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连接符 19"/>
          <p:cNvCxnSpPr/>
          <p:nvPr/>
        </p:nvCxnSpPr>
        <p:spPr>
          <a:xfrm>
            <a:off x="6038400" y="3152946"/>
            <a:ext cx="0" cy="2963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矩形 21"/>
          <p:cNvSpPr/>
          <p:nvPr/>
        </p:nvSpPr>
        <p:spPr>
          <a:xfrm>
            <a:off x="1933157" y="3512645"/>
            <a:ext cx="1311940" cy="3317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>
                <a:latin typeface="+mn-lt"/>
                <a:cs typeface="+mn-cs"/>
                <a:sym typeface="Helvetica Light"/>
              </a:rPr>
              <a:t>&lt;head&gt;</a:t>
            </a:r>
            <a:endParaRPr lang="zh-CN" altLang="en-US" sz="1687" dirty="0">
              <a:latin typeface="+mn-lt"/>
              <a:cs typeface="+mn-cs"/>
              <a:sym typeface="Helvetica Ligh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33157" y="4143516"/>
            <a:ext cx="1311940" cy="3317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>
                <a:latin typeface="+mn-lt"/>
                <a:cs typeface="+mn-cs"/>
                <a:sym typeface="Helvetica Light"/>
              </a:rPr>
              <a:t>&lt;title&gt;</a:t>
            </a:r>
            <a:endParaRPr lang="zh-CN" altLang="en-US" sz="1687" dirty="0">
              <a:latin typeface="+mn-lt"/>
              <a:cs typeface="+mn-cs"/>
              <a:sym typeface="Helvetica Light"/>
            </a:endParaRPr>
          </a:p>
        </p:txBody>
      </p:sp>
      <p:cxnSp>
        <p:nvCxnSpPr>
          <p:cNvPr id="25" name="直接连接符 24"/>
          <p:cNvCxnSpPr>
            <a:stCxn id="22" idx="2"/>
            <a:endCxn id="23" idx="0"/>
          </p:cNvCxnSpPr>
          <p:nvPr/>
        </p:nvCxnSpPr>
        <p:spPr>
          <a:xfrm>
            <a:off x="2589127" y="3844403"/>
            <a:ext cx="0" cy="29911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矩形 25"/>
          <p:cNvSpPr/>
          <p:nvPr/>
        </p:nvSpPr>
        <p:spPr>
          <a:xfrm>
            <a:off x="5281066" y="3449304"/>
            <a:ext cx="1311940" cy="3317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>
                <a:latin typeface="+mn-lt"/>
                <a:cs typeface="+mn-cs"/>
                <a:sym typeface="Helvetica Light"/>
              </a:rPr>
              <a:t>&lt;div&gt;</a:t>
            </a:r>
            <a:endParaRPr lang="zh-CN" altLang="en-US" sz="1687" dirty="0">
              <a:latin typeface="+mn-lt"/>
              <a:cs typeface="+mn-cs"/>
              <a:sym typeface="Helvetica Ligh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81066" y="4077452"/>
            <a:ext cx="1311940" cy="3317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>
                <a:latin typeface="+mn-lt"/>
                <a:cs typeface="+mn-cs"/>
                <a:sym typeface="Helvetica Light"/>
              </a:rPr>
              <a:t>&lt;p&gt;</a:t>
            </a:r>
            <a:endParaRPr lang="zh-CN" altLang="en-US" sz="1687" dirty="0">
              <a:latin typeface="+mn-lt"/>
              <a:cs typeface="+mn-cs"/>
              <a:sym typeface="Helvetica Ligh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038400" y="3778371"/>
            <a:ext cx="0" cy="29905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接连接符 31"/>
          <p:cNvCxnSpPr/>
          <p:nvPr/>
        </p:nvCxnSpPr>
        <p:spPr>
          <a:xfrm>
            <a:off x="7452428" y="3626729"/>
            <a:ext cx="0" cy="30328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箭头连接符 33"/>
          <p:cNvCxnSpPr>
            <a:endCxn id="26" idx="3"/>
          </p:cNvCxnSpPr>
          <p:nvPr/>
        </p:nvCxnSpPr>
        <p:spPr>
          <a:xfrm flipH="1" flipV="1">
            <a:off x="6593006" y="3615183"/>
            <a:ext cx="868110" cy="115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矩形 39"/>
          <p:cNvSpPr/>
          <p:nvPr/>
        </p:nvSpPr>
        <p:spPr>
          <a:xfrm>
            <a:off x="6839898" y="3909921"/>
            <a:ext cx="1242434" cy="33175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>
                <a:solidFill>
                  <a:srgbClr val="FFFFFF"/>
                </a:solidFill>
                <a:latin typeface="+mn-lt"/>
                <a:cs typeface="+mn-cs"/>
                <a:sym typeface="Helvetica Light"/>
              </a:rPr>
              <a:t>property</a:t>
            </a:r>
            <a:endParaRPr lang="zh-CN" altLang="en-US" sz="1687" dirty="0">
              <a:solidFill>
                <a:srgbClr val="FFFFFF"/>
              </a:solidFill>
              <a:latin typeface="+mn-lt"/>
              <a:cs typeface="+mn-cs"/>
              <a:sym typeface="Helvetica Ligh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31211" y="4243363"/>
            <a:ext cx="1242434" cy="3317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/>
              <a:t>style</a:t>
            </a:r>
            <a:endParaRPr lang="zh-CN" altLang="en-US" sz="1687" dirty="0">
              <a:latin typeface="+mn-lt"/>
              <a:cs typeface="+mn-cs"/>
              <a:sym typeface="Helvetica Ligh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386911" y="5079536"/>
            <a:ext cx="1247661" cy="33175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>
                <a:solidFill>
                  <a:srgbClr val="FFFFFF"/>
                </a:solidFill>
                <a:latin typeface="+mn-lt"/>
                <a:cs typeface="+mn-cs"/>
                <a:sym typeface="Helvetica Light"/>
              </a:rPr>
              <a:t>property</a:t>
            </a:r>
            <a:endParaRPr lang="zh-CN" altLang="en-US" sz="1687" dirty="0">
              <a:solidFill>
                <a:srgbClr val="FFFFFF"/>
              </a:solidFill>
              <a:latin typeface="+mn-lt"/>
              <a:cs typeface="+mn-cs"/>
              <a:sym typeface="Helvetica Ligh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392139" y="5416452"/>
            <a:ext cx="1242434" cy="3317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/>
              <a:t>id</a:t>
            </a:r>
            <a:endParaRPr lang="zh-CN" altLang="en-US" sz="1687" dirty="0">
              <a:latin typeface="+mn-lt"/>
              <a:cs typeface="+mn-cs"/>
              <a:sym typeface="Helvetica Light"/>
            </a:endParaRPr>
          </a:p>
        </p:txBody>
      </p:sp>
      <p:cxnSp>
        <p:nvCxnSpPr>
          <p:cNvPr id="49" name="直接箭头连接符 48"/>
          <p:cNvCxnSpPr>
            <a:stCxn id="27" idx="2"/>
          </p:cNvCxnSpPr>
          <p:nvPr/>
        </p:nvCxnSpPr>
        <p:spPr>
          <a:xfrm>
            <a:off x="5937036" y="4409210"/>
            <a:ext cx="0" cy="66867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矩形 49"/>
          <p:cNvSpPr/>
          <p:nvPr/>
        </p:nvSpPr>
        <p:spPr>
          <a:xfrm>
            <a:off x="5392139" y="5755900"/>
            <a:ext cx="1242434" cy="33175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687" dirty="0"/>
              <a:t>class</a:t>
            </a:r>
            <a:endParaRPr lang="zh-CN" altLang="en-US" sz="1687" dirty="0">
              <a:latin typeface="+mn-lt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3823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714" y="2286030"/>
            <a:ext cx="8229600" cy="1143000"/>
          </a:xfrm>
        </p:spPr>
        <p:txBody>
          <a:bodyPr/>
          <a:lstStyle/>
          <a:p>
            <a:r>
              <a:rPr lang="en-US" altLang="zh-CN" sz="9600" dirty="0"/>
              <a:t>Q&amp;A</a:t>
            </a:r>
            <a:endParaRPr lang="en-US" sz="9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42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800" dirty="0" smtClean="0"/>
              <a:t>谢谢大家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8781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727" y="1225057"/>
            <a:ext cx="7804547" cy="5025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蛇形矩阵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87" dirty="0"/>
              <a:t>n=3</a:t>
            </a:r>
            <a:r>
              <a:rPr lang="zh-CN" altLang="en-US" sz="1687" dirty="0"/>
              <a:t>的蛇形矩阵</a:t>
            </a:r>
            <a:endParaRPr lang="en-US" altLang="zh-CN" sz="1687" dirty="0"/>
          </a:p>
          <a:p>
            <a:pPr marL="0" indent="0">
              <a:buNone/>
            </a:pPr>
            <a:endParaRPr lang="en-US" altLang="zh-CN" sz="1687" dirty="0"/>
          </a:p>
          <a:p>
            <a:pPr marL="0" indent="0">
              <a:buNone/>
            </a:pPr>
            <a:r>
              <a:rPr lang="en-US" altLang="zh-CN" sz="1687" dirty="0"/>
              <a:t>n=6</a:t>
            </a:r>
            <a:r>
              <a:rPr lang="zh-CN" altLang="en-US" sz="1687" dirty="0"/>
              <a:t>的蛇形矩阵</a:t>
            </a:r>
            <a:endParaRPr lang="en-US" altLang="zh-CN" sz="1687" dirty="0"/>
          </a:p>
          <a:p>
            <a:pPr marL="0" indent="0">
              <a:buNone/>
            </a:pPr>
            <a:endParaRPr lang="en-US" altLang="zh-CN" sz="1687" dirty="0"/>
          </a:p>
          <a:p>
            <a:pPr marL="0" indent="0">
              <a:buNone/>
            </a:pPr>
            <a:endParaRPr lang="en-US" altLang="zh-CN" sz="1687" dirty="0"/>
          </a:p>
          <a:p>
            <a:pPr marL="0" indent="0">
              <a:buNone/>
            </a:pPr>
            <a:endParaRPr lang="en-US" altLang="zh-CN" sz="1687" dirty="0"/>
          </a:p>
        </p:txBody>
      </p:sp>
      <p:sp>
        <p:nvSpPr>
          <p:cNvPr id="4" name="文本框 3"/>
          <p:cNvSpPr txBox="1"/>
          <p:nvPr/>
        </p:nvSpPr>
        <p:spPr>
          <a:xfrm>
            <a:off x="929653" y="2628398"/>
            <a:ext cx="1607344" cy="1006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87" dirty="0"/>
              <a:t>1 2 3</a:t>
            </a:r>
          </a:p>
          <a:p>
            <a:pPr>
              <a:lnSpc>
                <a:spcPct val="120000"/>
              </a:lnSpc>
            </a:pPr>
            <a:r>
              <a:rPr lang="en-US" altLang="zh-CN" sz="1687" dirty="0"/>
              <a:t>8 9 4</a:t>
            </a:r>
          </a:p>
          <a:p>
            <a:pPr>
              <a:lnSpc>
                <a:spcPct val="120000"/>
              </a:lnSpc>
            </a:pPr>
            <a:r>
              <a:rPr lang="en-US" altLang="zh-CN" sz="1687" dirty="0"/>
              <a:t>7 6 5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36930" y="3971907"/>
            <a:ext cx="2368902" cy="2253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969" dirty="0"/>
              <a:t>1  2  3  4  5  6</a:t>
            </a:r>
          </a:p>
          <a:p>
            <a:pPr>
              <a:lnSpc>
                <a:spcPct val="120000"/>
              </a:lnSpc>
            </a:pPr>
            <a:r>
              <a:rPr lang="en-US" altLang="zh-CN" sz="1969" dirty="0"/>
              <a:t>20 21 22 23 24 7</a:t>
            </a:r>
          </a:p>
          <a:p>
            <a:pPr>
              <a:lnSpc>
                <a:spcPct val="120000"/>
              </a:lnSpc>
            </a:pPr>
            <a:r>
              <a:rPr lang="en-US" altLang="zh-CN" sz="1969" dirty="0"/>
              <a:t>19 32 33 34 25 8</a:t>
            </a:r>
          </a:p>
          <a:p>
            <a:pPr>
              <a:lnSpc>
                <a:spcPct val="120000"/>
              </a:lnSpc>
            </a:pPr>
            <a:r>
              <a:rPr lang="en-US" altLang="zh-CN" sz="1969" dirty="0"/>
              <a:t>18 31 36 35 26 9 </a:t>
            </a:r>
          </a:p>
          <a:p>
            <a:pPr>
              <a:lnSpc>
                <a:spcPct val="120000"/>
              </a:lnSpc>
            </a:pPr>
            <a:r>
              <a:rPr lang="en-US" altLang="zh-CN" sz="1969" dirty="0"/>
              <a:t>17 30 29 28 27 10</a:t>
            </a:r>
          </a:p>
          <a:p>
            <a:pPr>
              <a:lnSpc>
                <a:spcPct val="120000"/>
              </a:lnSpc>
            </a:pPr>
            <a:r>
              <a:rPr lang="en-US" altLang="zh-CN" sz="1969" dirty="0"/>
              <a:t>16 15 14 13 12 11</a:t>
            </a:r>
          </a:p>
        </p:txBody>
      </p:sp>
    </p:spTree>
    <p:extLst>
      <p:ext uri="{BB962C8B-B14F-4D97-AF65-F5344CB8AC3E}">
        <p14:creationId xmlns:p14="http://schemas.microsoft.com/office/powerpoint/2010/main" val="110223349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此题要求输入蛇形矩阵宽度</a:t>
            </a:r>
            <a:r>
              <a:rPr lang="en-US" altLang="zh-CN" dirty="0"/>
              <a:t>N</a:t>
            </a:r>
            <a:r>
              <a:rPr lang="zh-CN" altLang="en-US" dirty="0"/>
              <a:t>，输出整个蛇形矩阵结果，注意输出格式要求按照矩阵从上至下的依次按行输出，每行中间无需换行输出。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样本输入： </a:t>
            </a:r>
            <a:r>
              <a:rPr lang="en-US" altLang="zh-CN" dirty="0"/>
              <a:t>3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样本输出： </a:t>
            </a:r>
            <a:r>
              <a:rPr lang="en-US" altLang="zh-CN" dirty="0"/>
              <a:t>1 2 3 8 9 4 7 6 5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46186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要求</a:t>
            </a:r>
            <a:r>
              <a:rPr lang="zh-CN" altLang="en-US" dirty="0"/>
              <a:t>：</a:t>
            </a:r>
          </a:p>
          <a:p>
            <a:r>
              <a:rPr lang="zh-CN" altLang="en-US" dirty="0" smtClean="0"/>
              <a:t>完成一个类</a:t>
            </a:r>
            <a:endParaRPr lang="en-US" altLang="zh-CN" dirty="0" smtClean="0"/>
          </a:p>
          <a:p>
            <a:r>
              <a:rPr lang="zh-CN" altLang="en-US" dirty="0" smtClean="0"/>
              <a:t>此类继承</a:t>
            </a:r>
            <a:r>
              <a:rPr lang="zh-CN" altLang="en-US" dirty="0"/>
              <a:t>自 </a:t>
            </a:r>
            <a:r>
              <a:rPr lang="en-US" altLang="zh-CN" dirty="0" smtClean="0"/>
              <a:t>Date</a:t>
            </a:r>
            <a:r>
              <a:rPr lang="zh-CN" altLang="en-US" dirty="0"/>
              <a:t>，</a:t>
            </a:r>
            <a:r>
              <a:rPr lang="zh-CN" altLang="en-US" dirty="0" smtClean="0"/>
              <a:t>拥有</a:t>
            </a:r>
            <a:r>
              <a:rPr lang="en-US" altLang="zh-CN" dirty="0"/>
              <a:t>Date</a:t>
            </a:r>
            <a:r>
              <a:rPr lang="zh-CN" altLang="en-US" dirty="0"/>
              <a:t>的所有属性和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lang="zh-CN" altLang="en-US" dirty="0" smtClean="0"/>
              <a:t>重写此类的</a:t>
            </a:r>
            <a:r>
              <a:rPr lang="en-US" altLang="zh-CN" dirty="0" err="1" smtClean="0"/>
              <a:t>getTime</a:t>
            </a:r>
            <a:r>
              <a:rPr lang="zh-CN" altLang="en-US" dirty="0" smtClean="0"/>
              <a:t>方法，返回当前时间格式为： </a:t>
            </a:r>
            <a:r>
              <a:rPr lang="en-US" altLang="zh-CN" dirty="0" smtClean="0"/>
              <a:t>YYYY-MM-DD</a:t>
            </a:r>
            <a:r>
              <a:rPr lang="zh-CN" altLang="en-US" dirty="0" smtClean="0"/>
              <a:t>， 例：</a:t>
            </a:r>
            <a:r>
              <a:rPr lang="en-US" altLang="zh-CN" dirty="0" smtClean="0"/>
              <a:t>2018-01-01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54" y="312538"/>
            <a:ext cx="8686692" cy="6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79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JavaScript</a:t>
            </a:r>
            <a:r>
              <a:rPr lang="zh-CN" altLang="en-US" dirty="0" smtClean="0"/>
              <a:t>数据类型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基本数据类型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复合数据类型（引用数据类型）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13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cs typeface="Arial" pitchFamily="34" charset="0"/>
          </a:defRPr>
        </a:defPPr>
      </a:lstStyle>
    </a:ln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262626"/>
    </a:dk1>
    <a:lt1>
      <a:srgbClr val="FFFFFF"/>
    </a:lt1>
    <a:dk2>
      <a:srgbClr val="8B8B8B"/>
    </a:dk2>
    <a:lt2>
      <a:srgbClr val="FFFFFF"/>
    </a:lt2>
    <a:accent1>
      <a:srgbClr val="8E4732"/>
    </a:accent1>
    <a:accent2>
      <a:srgbClr val="4F81BD"/>
    </a:accent2>
    <a:accent3>
      <a:srgbClr val="FFFFFF"/>
    </a:accent3>
    <a:accent4>
      <a:srgbClr val="1F1F1F"/>
    </a:accent4>
    <a:accent5>
      <a:srgbClr val="C6B1AD"/>
    </a:accent5>
    <a:accent6>
      <a:srgbClr val="4774AB"/>
    </a:accent6>
    <a:hlink>
      <a:srgbClr val="00ADEF"/>
    </a:hlink>
    <a:folHlink>
      <a:srgbClr val="A7A71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1744</TotalTime>
  <Pages>0</Pages>
  <Words>1309</Words>
  <Characters>0</Characters>
  <Application>Microsoft Macintosh PowerPoint</Application>
  <DocSecurity>0</DocSecurity>
  <PresentationFormat>On-screen Show (4:3)</PresentationFormat>
  <Lines>0</Lines>
  <Paragraphs>314</Paragraphs>
  <Slides>74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Calibri</vt:lpstr>
      <vt:lpstr>DengXian</vt:lpstr>
      <vt:lpstr>Helvetica Light</vt:lpstr>
      <vt:lpstr>Microsoft YaHei</vt:lpstr>
      <vt:lpstr>Wingdings</vt:lpstr>
      <vt:lpstr>华文新魏</vt:lpstr>
      <vt:lpstr>宋体</vt:lpstr>
      <vt:lpstr>Arial</vt:lpstr>
      <vt:lpstr>1_Office Theme</vt:lpstr>
      <vt:lpstr>JavaScript</vt:lpstr>
      <vt:lpstr>个人背景</vt:lpstr>
      <vt:lpstr>JavaScript介绍</vt:lpstr>
      <vt:lpstr>JavaScript背景</vt:lpstr>
      <vt:lpstr>JavaScript特性</vt:lpstr>
      <vt:lpstr>JavaScript概述</vt:lpstr>
      <vt:lpstr>DOM树</vt:lpstr>
      <vt:lpstr>PowerPoint Presentation</vt:lpstr>
      <vt:lpstr>JavaScript数据类型</vt:lpstr>
      <vt:lpstr>基本数据类型</vt:lpstr>
      <vt:lpstr>Undefined值</vt:lpstr>
      <vt:lpstr>null值</vt:lpstr>
      <vt:lpstr>复合数据类型</vt:lpstr>
      <vt:lpstr>区别</vt:lpstr>
      <vt:lpstr>基本类型内存存储</vt:lpstr>
      <vt:lpstr>复合(引用)类型内存存储</vt:lpstr>
      <vt:lpstr>基本类型数据赋值</vt:lpstr>
      <vt:lpstr>复合类型数据赋值</vt:lpstr>
      <vt:lpstr>运算符 </vt:lpstr>
      <vt:lpstr>算术运算符 </vt:lpstr>
      <vt:lpstr>比较运算符 </vt:lpstr>
      <vt:lpstr>比较运算符 </vt:lpstr>
      <vt:lpstr>布尔逻辑运算符</vt:lpstr>
      <vt:lpstr>if条件语句</vt:lpstr>
      <vt:lpstr>if语句的嵌套 </vt:lpstr>
      <vt:lpstr>For循环语句</vt:lpstr>
      <vt:lpstr>while循环 </vt:lpstr>
      <vt:lpstr>break和continue语句</vt:lpstr>
      <vt:lpstr>JavaScript函数定义</vt:lpstr>
      <vt:lpstr>函数式编程</vt:lpstr>
      <vt:lpstr>JavaScript对象</vt:lpstr>
      <vt:lpstr>对象的基本结构 </vt:lpstr>
      <vt:lpstr>对象的引用</vt:lpstr>
      <vt:lpstr>JS内置对象 </vt:lpstr>
      <vt:lpstr>Array</vt:lpstr>
      <vt:lpstr>Array</vt:lpstr>
      <vt:lpstr>Number</vt:lpstr>
      <vt:lpstr>Number</vt:lpstr>
      <vt:lpstr>String</vt:lpstr>
      <vt:lpstr>String</vt:lpstr>
      <vt:lpstr>面向对象编程</vt:lpstr>
      <vt:lpstr>作用域和闭包</vt:lpstr>
      <vt:lpstr>作用域（Scope Chain）</vt:lpstr>
      <vt:lpstr>作用域（Scope Chain）</vt:lpstr>
      <vt:lpstr>函数作用域</vt:lpstr>
      <vt:lpstr>What is closure?</vt:lpstr>
      <vt:lpstr>闭包（closure）</vt:lpstr>
      <vt:lpstr>闭包用途1</vt:lpstr>
      <vt:lpstr>闭包用途2</vt:lpstr>
      <vt:lpstr>This指针</vt:lpstr>
      <vt:lpstr>JS中每个函数都有this指针</vt:lpstr>
      <vt:lpstr>普通函数调用</vt:lpstr>
      <vt:lpstr>对象的方法调用</vt:lpstr>
      <vt:lpstr>构造函数调用</vt:lpstr>
      <vt:lpstr>Apply调用</vt:lpstr>
      <vt:lpstr>原型继承</vt:lpstr>
      <vt:lpstr>构造函数</vt:lpstr>
      <vt:lpstr>原型链</vt:lpstr>
      <vt:lpstr>原型链</vt:lpstr>
      <vt:lpstr>ES5继承</vt:lpstr>
      <vt:lpstr>ES5继承本质</vt:lpstr>
      <vt:lpstr>ES5继承图</vt:lpstr>
      <vt:lpstr>JS的单线程与事件循环机制</vt:lpstr>
      <vt:lpstr>JavaScript单线程</vt:lpstr>
      <vt:lpstr>事件循环机制</vt:lpstr>
      <vt:lpstr>PowerPoint Presentation</vt:lpstr>
      <vt:lpstr>事件循环机制</vt:lpstr>
      <vt:lpstr>示例说明</vt:lpstr>
      <vt:lpstr>JavaScript 运行时执行过程</vt:lpstr>
      <vt:lpstr>Q&amp;A</vt:lpstr>
      <vt:lpstr>PowerPoint Presentation</vt:lpstr>
      <vt:lpstr>作业一</vt:lpstr>
      <vt:lpstr>作业一</vt:lpstr>
      <vt:lpstr>作业二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pc4</dc:creator>
  <cp:keywords/>
  <dc:description/>
  <cp:lastModifiedBy>Microsoft Office User</cp:lastModifiedBy>
  <cp:revision>63</cp:revision>
  <dcterms:created xsi:type="dcterms:W3CDTF">2012-02-11T05:20:54Z</dcterms:created>
  <dcterms:modified xsi:type="dcterms:W3CDTF">2018-04-10T06:07:01Z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2052-9.1.0.4517</vt:lpwstr>
  </property>
</Properties>
</file>